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8.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9.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52" r:id="rId16"/>
    <p:sldMasterId id="2147484566" r:id="rId17"/>
    <p:sldMasterId id="2147484594" r:id="rId18"/>
    <p:sldMasterId id="2147484609" r:id="rId19"/>
    <p:sldMasterId id="2147484641" r:id="rId20"/>
  </p:sldMasterIdLst>
  <p:notesMasterIdLst>
    <p:notesMasterId r:id="rId103"/>
  </p:notesMasterIdLst>
  <p:handoutMasterIdLst>
    <p:handoutMasterId r:id="rId104"/>
  </p:handoutMasterIdLst>
  <p:sldIdLst>
    <p:sldId id="587" r:id="rId21"/>
    <p:sldId id="592" r:id="rId22"/>
    <p:sldId id="733" r:id="rId23"/>
    <p:sldId id="734" r:id="rId24"/>
    <p:sldId id="721" r:id="rId25"/>
    <p:sldId id="593" r:id="rId26"/>
    <p:sldId id="560" r:id="rId27"/>
    <p:sldId id="786" r:id="rId28"/>
    <p:sldId id="785" r:id="rId29"/>
    <p:sldId id="754" r:id="rId30"/>
    <p:sldId id="476" r:id="rId31"/>
    <p:sldId id="602" r:id="rId32"/>
    <p:sldId id="743" r:id="rId33"/>
    <p:sldId id="603" r:id="rId34"/>
    <p:sldId id="737" r:id="rId35"/>
    <p:sldId id="481" r:id="rId36"/>
    <p:sldId id="730" r:id="rId37"/>
    <p:sldId id="731" r:id="rId38"/>
    <p:sldId id="577" r:id="rId39"/>
    <p:sldId id="726" r:id="rId40"/>
    <p:sldId id="632" r:id="rId41"/>
    <p:sldId id="755" r:id="rId42"/>
    <p:sldId id="720" r:id="rId43"/>
    <p:sldId id="635" r:id="rId44"/>
    <p:sldId id="636" r:id="rId45"/>
    <p:sldId id="608" r:id="rId46"/>
    <p:sldId id="485" r:id="rId47"/>
    <p:sldId id="605" r:id="rId48"/>
    <p:sldId id="486" r:id="rId49"/>
    <p:sldId id="487" r:id="rId50"/>
    <p:sldId id="488" r:id="rId51"/>
    <p:sldId id="738" r:id="rId52"/>
    <p:sldId id="739" r:id="rId53"/>
    <p:sldId id="607" r:id="rId54"/>
    <p:sldId id="760" r:id="rId55"/>
    <p:sldId id="578" r:id="rId56"/>
    <p:sldId id="719" r:id="rId57"/>
    <p:sldId id="594" r:id="rId58"/>
    <p:sldId id="572" r:id="rId59"/>
    <p:sldId id="609" r:id="rId60"/>
    <p:sldId id="511" r:id="rId61"/>
    <p:sldId id="611" r:id="rId62"/>
    <p:sldId id="514" r:id="rId63"/>
    <p:sldId id="610" r:id="rId64"/>
    <p:sldId id="513" r:id="rId65"/>
    <p:sldId id="653" r:id="rId66"/>
    <p:sldId id="652" r:id="rId67"/>
    <p:sldId id="654" r:id="rId68"/>
    <p:sldId id="656" r:id="rId69"/>
    <p:sldId id="657" r:id="rId70"/>
    <p:sldId id="784" r:id="rId71"/>
    <p:sldId id="658" r:id="rId72"/>
    <p:sldId id="718" r:id="rId73"/>
    <p:sldId id="595" r:id="rId74"/>
    <p:sldId id="573" r:id="rId75"/>
    <p:sldId id="612" r:id="rId76"/>
    <p:sldId id="741" r:id="rId77"/>
    <p:sldId id="752" r:id="rId78"/>
    <p:sldId id="517" r:id="rId79"/>
    <p:sldId id="614" r:id="rId80"/>
    <p:sldId id="518" r:id="rId81"/>
    <p:sldId id="519" r:id="rId82"/>
    <p:sldId id="520" r:id="rId83"/>
    <p:sldId id="521" r:id="rId84"/>
    <p:sldId id="617" r:id="rId85"/>
    <p:sldId id="522" r:id="rId86"/>
    <p:sldId id="523" r:id="rId87"/>
    <p:sldId id="568" r:id="rId88"/>
    <p:sldId id="659" r:id="rId89"/>
    <p:sldId id="660" r:id="rId90"/>
    <p:sldId id="661" r:id="rId91"/>
    <p:sldId id="662" r:id="rId92"/>
    <p:sldId id="663" r:id="rId93"/>
    <p:sldId id="717" r:id="rId94"/>
    <p:sldId id="588" r:id="rId95"/>
    <p:sldId id="716" r:id="rId96"/>
    <p:sldId id="589" r:id="rId97"/>
    <p:sldId id="715" r:id="rId98"/>
    <p:sldId id="554" r:id="rId99"/>
    <p:sldId id="556" r:id="rId100"/>
    <p:sldId id="749" r:id="rId101"/>
    <p:sldId id="714" r:id="rId10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E Welcome &amp; Agenda" id="{4A1E1769-F8D8-4800-9487-A0D05B56F0B6}">
          <p14:sldIdLst>
            <p14:sldId id="587"/>
            <p14:sldId id="592"/>
            <p14:sldId id="733"/>
            <p14:sldId id="734"/>
            <p14:sldId id="721"/>
          </p14:sldIdLst>
        </p14:section>
        <p14:section name="Apache Spark Overview" id="{6982F841-2587-4299-A643-7FE1F833F60C}">
          <p14:sldIdLst>
            <p14:sldId id="593"/>
            <p14:sldId id="560"/>
            <p14:sldId id="786"/>
            <p14:sldId id="785"/>
            <p14:sldId id="754"/>
            <p14:sldId id="476"/>
            <p14:sldId id="602"/>
            <p14:sldId id="743"/>
            <p14:sldId id="603"/>
            <p14:sldId id="737"/>
            <p14:sldId id="481"/>
            <p14:sldId id="730"/>
            <p14:sldId id="731"/>
            <p14:sldId id="577"/>
            <p14:sldId id="726"/>
            <p14:sldId id="632"/>
            <p14:sldId id="755"/>
            <p14:sldId id="720"/>
          </p14:sldIdLst>
        </p14:section>
        <p14:section name="Working with RDDs" id="{D07644C5-89F1-43FB-AF8F-886263BCEF97}">
          <p14:sldIdLst>
            <p14:sldId id="635"/>
            <p14:sldId id="636"/>
            <p14:sldId id="608"/>
            <p14:sldId id="485"/>
            <p14:sldId id="605"/>
            <p14:sldId id="486"/>
            <p14:sldId id="487"/>
            <p14:sldId id="488"/>
            <p14:sldId id="738"/>
            <p14:sldId id="739"/>
            <p14:sldId id="607"/>
            <p14:sldId id="760"/>
            <p14:sldId id="578"/>
            <p14:sldId id="719"/>
          </p14:sldIdLst>
        </p14:section>
        <p14:section name="Working with Notebooks on Apache Spark" id="{15A6DC5E-92F0-42B1-B699-AFC43C043624}">
          <p14:sldIdLst>
            <p14:sldId id="594"/>
            <p14:sldId id="572"/>
            <p14:sldId id="609"/>
            <p14:sldId id="511"/>
            <p14:sldId id="611"/>
            <p14:sldId id="514"/>
            <p14:sldId id="610"/>
            <p14:sldId id="513"/>
            <p14:sldId id="653"/>
            <p14:sldId id="652"/>
            <p14:sldId id="654"/>
            <p14:sldId id="656"/>
            <p14:sldId id="657"/>
            <p14:sldId id="784"/>
            <p14:sldId id="658"/>
            <p14:sldId id="718"/>
          </p14:sldIdLst>
        </p14:section>
        <p14:section name="SparkSQL" id="{929AEC58-8324-4C61-BC8E-FBD1FF6C716B}">
          <p14:sldIdLst>
            <p14:sldId id="595"/>
            <p14:sldId id="573"/>
            <p14:sldId id="612"/>
            <p14:sldId id="741"/>
            <p14:sldId id="752"/>
            <p14:sldId id="517"/>
            <p14:sldId id="614"/>
            <p14:sldId id="518"/>
            <p14:sldId id="519"/>
            <p14:sldId id="520"/>
            <p14:sldId id="521"/>
            <p14:sldId id="617"/>
            <p14:sldId id="522"/>
            <p14:sldId id="523"/>
            <p14:sldId id="568"/>
            <p14:sldId id="659"/>
            <p14:sldId id="660"/>
            <p14:sldId id="661"/>
            <p14:sldId id="662"/>
            <p14:sldId id="663"/>
            <p14:sldId id="717"/>
          </p14:sldIdLst>
        </p14:section>
        <p14:section name="Running Interactive Spark SQL Queries" id="{30A143FC-460C-421C-94FF-EF83D94D444D}">
          <p14:sldIdLst>
            <p14:sldId id="588"/>
            <p14:sldId id="716"/>
          </p14:sldIdLst>
        </p14:section>
        <p14:section name="Working with Hive and Power BI in Apache Spark" id="{1A58B1FF-3BA6-471B-AAF8-1D9CB858B073}">
          <p14:sldIdLst>
            <p14:sldId id="589"/>
            <p14:sldId id="715"/>
          </p14:sldIdLst>
        </p14:section>
        <p14:section name="Day One Wrap Up" id="{34FF68D8-9581-4847-813C-2BD62BA83ECD}">
          <p14:sldIdLst>
            <p14:sldId id="554"/>
            <p14:sldId id="556"/>
            <p14:sldId id="749"/>
            <p14:sldId id="714"/>
          </p14:sldIdLst>
        </p14:section>
      </p14:sectionLst>
    </p:ex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17"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ext uri="{19B8F6BF-5375-455C-9EA6-DF929625EA0E}">
        <p15:presenceInfo xmlns:p15="http://schemas.microsoft.com/office/powerpoint/2012/main" userId="S-1-5-21-3649012876-1825867495-937646333-5227" providerId="AD"/>
      </p:ext>
    </p:extLst>
  </p:cmAuthor>
  <p:cmAuthor id="1" name="Mary Feil-Jacobs" initials="MFJ" lastIdx="43" clrIdx="1"/>
  <p:cmAuthor id="8" name="Jessica Tjhin Southworth" initials="JTS [2]" lastIdx="82" clrIdx="8">
    <p:extLst>
      <p:ext uri="{19B8F6BF-5375-455C-9EA6-DF929625EA0E}">
        <p15:presenceInfo xmlns:p15="http://schemas.microsoft.com/office/powerpoint/2012/main" userId="Jessica Tjhin Southworth" providerId="None"/>
      </p:ext>
    </p:extLst>
  </p:cmAuthor>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Ana Adeyemi" initials="AA" lastIdx="53" clrIdx="3"/>
  <p:cmAuthor id="4" name="Jessica Tjhin Southworth (INDIGO SLATE)" initials="JTS(S" lastIdx="5" clrIdx="4">
    <p:extLst>
      <p:ext uri="{19B8F6BF-5375-455C-9EA6-DF929625EA0E}">
        <p15:presenceInfo xmlns:p15="http://schemas.microsoft.com/office/powerpoint/2012/main" userId="S-1-5-21-2127521184-1604012920-1887927527-17849489" providerId="AD"/>
      </p:ext>
    </p:extLst>
  </p:cmAuthor>
  <p:cmAuthor id="5" name="Badal Bordia" initials="BB" lastIdx="7" clrIdx="5">
    <p:extLst>
      <p:ext uri="{19B8F6BF-5375-455C-9EA6-DF929625EA0E}">
        <p15:presenceInfo xmlns:p15="http://schemas.microsoft.com/office/powerpoint/2012/main" userId="S-1-5-21-1610812990-1533591103-3379555260-1209" providerId="AD"/>
      </p:ext>
    </p:extLst>
  </p:cmAuthor>
  <p:cmAuthor id="6" name="Jessica Tjhin Southworth" initials="JTS" lastIdx="11" clrIdx="6">
    <p:extLst>
      <p:ext uri="{19B8F6BF-5375-455C-9EA6-DF929625EA0E}">
        <p15:presenceInfo xmlns:p15="http://schemas.microsoft.com/office/powerpoint/2012/main" userId="46aaeb08f77f2e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19"/>
    <a:srgbClr val="CE2F05"/>
    <a:srgbClr val="B42F00"/>
    <a:srgbClr val="DC3C00"/>
    <a:srgbClr val="F8F8F8"/>
    <a:srgbClr val="CB3B22"/>
    <a:srgbClr val="FFFFCC"/>
    <a:srgbClr val="FFFFFF"/>
    <a:srgbClr val="8C2F00"/>
    <a:srgbClr val="CB3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93539" autoAdjust="0"/>
  </p:normalViewPr>
  <p:slideViewPr>
    <p:cSldViewPr snapToGrid="0">
      <p:cViewPr>
        <p:scale>
          <a:sx n="92" d="100"/>
          <a:sy n="92" d="100"/>
        </p:scale>
        <p:origin x="44" y="356"/>
      </p:cViewPr>
      <p:guideLst>
        <p:guide orient="horz" pos="1627"/>
        <p:guide orient="horz" pos="2203"/>
        <p:guide pos="3917"/>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07" Type="http://schemas.openxmlformats.org/officeDocument/2006/relationships/viewProps" Target="viewProps.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slide" Target="slides/slide67.xml"/><Relationship Id="rId102"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slide" Target="slides/slide75.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notesMaster" Target="notesMasters/notesMaster1.xml"/><Relationship Id="rId108" Type="http://schemas.openxmlformats.org/officeDocument/2006/relationships/theme" Target="theme/theme1.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 Id="rId109" Type="http://schemas.openxmlformats.org/officeDocument/2006/relationships/tableStyles" Target="tableStyles.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1.xml"/><Relationship Id="rId92" Type="http://schemas.openxmlformats.org/officeDocument/2006/relationships/slide" Target="slides/slide7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Data Size (TB)</c:v>
                </c:pt>
              </c:strCache>
            </c:strRef>
          </c:tx>
          <c:spPr>
            <a:solidFill>
              <a:schemeClr val="accent4">
                <a:shade val="58000"/>
              </a:schemeClr>
            </a:solidFill>
            <a:ln>
              <a:noFill/>
            </a:ln>
            <a:effectLst/>
          </c:spPr>
          <c:invertIfNegative val="0"/>
          <c:dPt>
            <c:idx val="0"/>
            <c:invertIfNegative val="0"/>
            <c:bubble3D val="0"/>
            <c:extLst>
              <c:ext xmlns:c16="http://schemas.microsoft.com/office/drawing/2014/chart" uri="{C3380CC4-5D6E-409C-BE32-E72D297353CC}">
                <c16:uniqueId val="{00000000-EF5E-47A1-BAB2-E898B7824BC6}"/>
              </c:ext>
            </c:extLst>
          </c:dPt>
          <c:dPt>
            <c:idx val="1"/>
            <c:invertIfNegative val="0"/>
            <c:bubble3D val="0"/>
            <c:extLst>
              <c:ext xmlns:c16="http://schemas.microsoft.com/office/drawing/2014/chart" uri="{C3380CC4-5D6E-409C-BE32-E72D297353CC}">
                <c16:uniqueId val="{00000001-EF5E-47A1-BAB2-E898B7824BC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Sheet1!$B$2:$B$3</c:f>
              <c:numCache>
                <c:formatCode>General</c:formatCode>
                <c:ptCount val="2"/>
                <c:pt idx="0">
                  <c:v>102.5</c:v>
                </c:pt>
                <c:pt idx="1">
                  <c:v>100</c:v>
                </c:pt>
              </c:numCache>
            </c:numRef>
          </c:val>
          <c:extLst>
            <c:ext xmlns:c16="http://schemas.microsoft.com/office/drawing/2014/chart" uri="{C3380CC4-5D6E-409C-BE32-E72D297353CC}">
              <c16:uniqueId val="{00000002-EF5E-47A1-BAB2-E898B7824BC6}"/>
            </c:ext>
          </c:extLst>
        </c:ser>
        <c:ser>
          <c:idx val="1"/>
          <c:order val="1"/>
          <c:tx>
            <c:strRef>
              <c:f>Sheet1!$C$1</c:f>
              <c:strCache>
                <c:ptCount val="1"/>
                <c:pt idx="0">
                  <c:v>Time (Min)</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Sheet1!$C$2:$C$3</c:f>
              <c:numCache>
                <c:formatCode>General</c:formatCode>
                <c:ptCount val="2"/>
                <c:pt idx="0">
                  <c:v>72</c:v>
                </c:pt>
                <c:pt idx="1">
                  <c:v>23</c:v>
                </c:pt>
              </c:numCache>
            </c:numRef>
          </c:val>
          <c:extLst>
            <c:ext xmlns:c16="http://schemas.microsoft.com/office/drawing/2014/chart" uri="{C3380CC4-5D6E-409C-BE32-E72D297353CC}">
              <c16:uniqueId val="{00000003-EF5E-47A1-BAB2-E898B7824BC6}"/>
            </c:ext>
          </c:extLst>
        </c:ser>
        <c:ser>
          <c:idx val="2"/>
          <c:order val="2"/>
          <c:tx>
            <c:strRef>
              <c:f>Sheet1!$D$1</c:f>
              <c:strCache>
                <c:ptCount val="1"/>
                <c:pt idx="0">
                  <c:v>Nodes</c:v>
                </c:pt>
              </c:strCache>
            </c:strRef>
          </c:tx>
          <c:spPr>
            <a:solidFill>
              <a:schemeClr val="accent4">
                <a:tint val="86000"/>
              </a:schemeClr>
            </a:solidFill>
            <a:ln>
              <a:noFill/>
            </a:ln>
            <a:effectLst/>
          </c:spPr>
          <c:invertIfNegative val="0"/>
          <c:dLbls>
            <c:dLbl>
              <c:idx val="0"/>
              <c:tx>
                <c:rich>
                  <a:bodyPr/>
                  <a:lstStyle/>
                  <a:p>
                    <a:fld id="{33EC7029-B64A-4D0B-AE28-0B67BD96426E}" type="VALUE">
                      <a:rPr lang="en-US" smtClean="0"/>
                      <a:pPr/>
                      <a:t>[VALUE]</a:t>
                    </a:fld>
                    <a:r>
                      <a:rPr lang="en-US"/>
                      <a:t>0</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EF5E-47A1-BAB2-E898B7824BC6}"/>
                </c:ext>
              </c:extLst>
            </c:dLbl>
            <c:dLbl>
              <c:idx val="1"/>
              <c:tx>
                <c:rich>
                  <a:bodyPr/>
                  <a:lstStyle/>
                  <a:p>
                    <a:r>
                      <a:rPr lang="en-US"/>
                      <a:t>206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F5E-47A1-BAB2-E898B7824BC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Sheet1!$D$2:$D$3</c:f>
              <c:numCache>
                <c:formatCode>General</c:formatCode>
                <c:ptCount val="2"/>
                <c:pt idx="0">
                  <c:v>210</c:v>
                </c:pt>
                <c:pt idx="1">
                  <c:v>20.6</c:v>
                </c:pt>
              </c:numCache>
            </c:numRef>
          </c:val>
          <c:extLst>
            <c:ext xmlns:c16="http://schemas.microsoft.com/office/drawing/2014/chart" uri="{C3380CC4-5D6E-409C-BE32-E72D297353CC}">
              <c16:uniqueId val="{00000006-EF5E-47A1-BAB2-E898B7824BC6}"/>
            </c:ext>
          </c:extLst>
        </c:ser>
        <c:ser>
          <c:idx val="3"/>
          <c:order val="3"/>
          <c:tx>
            <c:strRef>
              <c:f>Sheet1!$E$1</c:f>
              <c:strCache>
                <c:ptCount val="1"/>
                <c:pt idx="0">
                  <c:v>Cores</c:v>
                </c:pt>
              </c:strCache>
            </c:strRef>
          </c:tx>
          <c:spPr>
            <a:solidFill>
              <a:schemeClr val="accent4">
                <a:tint val="58000"/>
              </a:schemeClr>
            </a:solidFill>
            <a:ln>
              <a:noFill/>
            </a:ln>
            <a:effectLst/>
          </c:spPr>
          <c:invertIfNegative val="0"/>
          <c:dPt>
            <c:idx val="0"/>
            <c:invertIfNegative val="0"/>
            <c:bubble3D val="0"/>
            <c:extLst>
              <c:ext xmlns:c16="http://schemas.microsoft.com/office/drawing/2014/chart" uri="{C3380CC4-5D6E-409C-BE32-E72D297353CC}">
                <c16:uniqueId val="{00000007-EF5E-47A1-BAB2-E898B7824BC6}"/>
              </c:ext>
            </c:extLst>
          </c:dPt>
          <c:dPt>
            <c:idx val="1"/>
            <c:invertIfNegative val="0"/>
            <c:bubble3D val="0"/>
            <c:extLst>
              <c:ext xmlns:c16="http://schemas.microsoft.com/office/drawing/2014/chart" uri="{C3380CC4-5D6E-409C-BE32-E72D297353CC}">
                <c16:uniqueId val="{00000008-EF5E-47A1-BAB2-E898B7824BC6}"/>
              </c:ext>
            </c:extLst>
          </c:dPt>
          <c:dLbls>
            <c:dLbl>
              <c:idx val="0"/>
              <c:tx>
                <c:rich>
                  <a:bodyPr/>
                  <a:lstStyle/>
                  <a:p>
                    <a:r>
                      <a:rPr lang="en-US" dirty="0"/>
                      <a:t>50400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F5E-47A1-BAB2-E898B7824BC6}"/>
                </c:ext>
              </c:extLst>
            </c:dLbl>
            <c:dLbl>
              <c:idx val="1"/>
              <c:tx>
                <c:rich>
                  <a:bodyPr/>
                  <a:lstStyle/>
                  <a:p>
                    <a:r>
                      <a:rPr lang="en-US"/>
                      <a:t>6592</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F5E-47A1-BAB2-E898B7824BC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Sheet1!$E$2:$E$3</c:f>
              <c:numCache>
                <c:formatCode>General</c:formatCode>
                <c:ptCount val="2"/>
                <c:pt idx="0">
                  <c:v>252</c:v>
                </c:pt>
                <c:pt idx="1">
                  <c:v>32.96</c:v>
                </c:pt>
              </c:numCache>
            </c:numRef>
          </c:val>
          <c:extLst>
            <c:ext xmlns:c16="http://schemas.microsoft.com/office/drawing/2014/chart" uri="{C3380CC4-5D6E-409C-BE32-E72D297353CC}">
              <c16:uniqueId val="{00000009-EF5E-47A1-BAB2-E898B7824BC6}"/>
            </c:ext>
          </c:extLst>
        </c:ser>
        <c:dLbls>
          <c:dLblPos val="outEnd"/>
          <c:showLegendKey val="0"/>
          <c:showVal val="1"/>
          <c:showCatName val="0"/>
          <c:showSerName val="0"/>
          <c:showPercent val="0"/>
          <c:showBubbleSize val="0"/>
        </c:dLbls>
        <c:gapWidth val="219"/>
        <c:overlap val="-27"/>
        <c:axId val="1038035904"/>
        <c:axId val="1038033184"/>
      </c:barChart>
      <c:catAx>
        <c:axId val="1038035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038033184"/>
        <c:crosses val="autoZero"/>
        <c:auto val="1"/>
        <c:lblAlgn val="ctr"/>
        <c:lblOffset val="100"/>
        <c:noMultiLvlLbl val="0"/>
      </c:catAx>
      <c:valAx>
        <c:axId val="1038033184"/>
        <c:scaling>
          <c:orientation val="minMax"/>
        </c:scaling>
        <c:delete val="1"/>
        <c:axPos val="l"/>
        <c:numFmt formatCode="General" sourceLinked="1"/>
        <c:majorTickMark val="out"/>
        <c:minorTickMark val="none"/>
        <c:tickLblPos val="nextTo"/>
        <c:crossAx val="1038035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1/19/2017 11:34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1/19/2017 11:34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en-us/documentation/articles/hdinsight-apache-spark-jupyter-notebook-kernels/#why-should-i-use-the-new-kernel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273910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a:t>
            </a:r>
            <a:r>
              <a:rPr lang="en-US" b="0" u="none" baseline="0" dirty="0"/>
              <a:t> the advantages of a Windows-based OS in performing and processing data and analytics through a unified platform.</a:t>
            </a:r>
            <a:endParaRPr lang="en-US" dirty="0"/>
          </a:p>
          <a:p>
            <a:endParaRPr lang="en-US" dirty="0"/>
          </a:p>
          <a:p>
            <a:r>
              <a:rPr lang="en-US" b="1" u="sng" dirty="0"/>
              <a:t>Talking</a:t>
            </a:r>
            <a:r>
              <a:rPr lang="en-US" b="1" u="sng" baseline="0" dirty="0"/>
              <a:t> points</a:t>
            </a:r>
            <a:r>
              <a:rPr lang="en-US" b="0" u="none" baseline="0" dirty="0"/>
              <a:t>:</a:t>
            </a:r>
          </a:p>
          <a:p>
            <a:pPr marL="274320" lvl="0" indent="-182880">
              <a:lnSpc>
                <a:spcPct val="90000"/>
              </a:lnSpc>
              <a:spcAft>
                <a:spcPts val="612"/>
              </a:spcAft>
              <a:buFont typeface="Wingdings" panose="05000000000000000000" pitchFamily="2" charset="2"/>
              <a:buChar char="§"/>
            </a:pPr>
            <a:r>
              <a:rPr lang="en-US" sz="2448" dirty="0"/>
              <a:t>Unified</a:t>
            </a:r>
            <a:r>
              <a:rPr lang="en-US" sz="2448" baseline="0" dirty="0"/>
              <a:t> platform i</a:t>
            </a:r>
            <a:r>
              <a:rPr lang="en-US" sz="2448" dirty="0"/>
              <a:t>mproves developer productivity by providing a single consistent set of APIs.</a:t>
            </a:r>
          </a:p>
          <a:p>
            <a:pPr marL="274320" lvl="0" indent="-182880">
              <a:lnSpc>
                <a:spcPct val="90000"/>
              </a:lnSpc>
              <a:spcAft>
                <a:spcPts val="612"/>
              </a:spcAft>
              <a:buFont typeface="Wingdings" panose="05000000000000000000" pitchFamily="2" charset="2"/>
              <a:buChar char="§"/>
            </a:pPr>
            <a:r>
              <a:rPr lang="en-US" sz="2448" dirty="0"/>
              <a:t>All systems in Spark share the same abstraction—Resilient Distributed Datasets (RDDs).</a:t>
            </a:r>
          </a:p>
          <a:p>
            <a:pPr marL="274320" lvl="0" indent="-182880">
              <a:lnSpc>
                <a:spcPct val="90000"/>
              </a:lnSpc>
              <a:spcAft>
                <a:spcPts val="612"/>
              </a:spcAft>
              <a:buFont typeface="Wingdings" panose="05000000000000000000" pitchFamily="2" charset="2"/>
              <a:buChar char="§"/>
            </a:pPr>
            <a:r>
              <a:rPr lang="en-US" sz="2448" dirty="0"/>
              <a:t>Users can mix and match different kinds of processing in the same application. This is a common requirement for many big data pipelines.</a:t>
            </a:r>
          </a:p>
          <a:p>
            <a:pPr marL="274320" lvl="0" indent="-182880">
              <a:lnSpc>
                <a:spcPct val="90000"/>
              </a:lnSpc>
              <a:spcAft>
                <a:spcPts val="612"/>
              </a:spcAft>
              <a:buFont typeface="Wingdings" panose="05000000000000000000" pitchFamily="2" charset="2"/>
              <a:buChar char="§"/>
            </a:pPr>
            <a:r>
              <a:rPr lang="en-US" sz="2448" dirty="0"/>
              <a:t>Performance improves because unnecessary movement of data across engines is eliminated.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437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shows h</a:t>
            </a:r>
            <a:r>
              <a:rPr lang="en-US" b="0" u="none" dirty="0"/>
              <a:t>ow Apache</a:t>
            </a:r>
            <a:r>
              <a:rPr lang="en-US" b="0" u="none" baseline="0" dirty="0"/>
              <a:t> Spark integrates well with Apache Hadoop through various resource managers.</a:t>
            </a:r>
            <a:endParaRPr lang="en-US" b="1" u="sng" dirty="0"/>
          </a:p>
          <a:p>
            <a:endParaRPr lang="en-US" dirty="0"/>
          </a:p>
          <a:p>
            <a:r>
              <a:rPr lang="en-US" b="1" u="sng" dirty="0"/>
              <a:t>Talking</a:t>
            </a:r>
            <a:r>
              <a:rPr lang="en-US" b="1" u="sng" baseline="0" dirty="0"/>
              <a:t> points</a:t>
            </a:r>
            <a:r>
              <a:rPr lang="en-US" b="0" u="none" baseline="0" dirty="0"/>
              <a:t>:</a:t>
            </a:r>
          </a:p>
          <a:p>
            <a:pPr lvl="1"/>
            <a:r>
              <a:rPr lang="en-US" sz="2800" b="0" u="none" baseline="0" dirty="0"/>
              <a:t>These are “under the hood” resource managers</a:t>
            </a:r>
            <a:endParaRPr lang="en-US" sz="2448" dirty="0"/>
          </a:p>
          <a:p>
            <a:pPr lvl="1"/>
            <a:r>
              <a:rPr lang="en-US" sz="2448" dirty="0"/>
              <a:t>Spark can use Hadoop 1.0 or Hadoop YARN as resource managers. </a:t>
            </a:r>
          </a:p>
          <a:p>
            <a:pPr lvl="1"/>
            <a:r>
              <a:rPr lang="en-US" sz="2448" dirty="0"/>
              <a:t>Spark can also work with other resource managers:</a:t>
            </a:r>
          </a:p>
          <a:p>
            <a:pPr marL="889369" lvl="0" indent="-291436" defTabSz="932597">
              <a:buFont typeface="Arial" panose="020B0604020202020204" pitchFamily="34" charset="0"/>
              <a:buChar char="•"/>
            </a:pPr>
            <a:r>
              <a:rPr lang="en-US" sz="2040" dirty="0">
                <a:solidFill>
                  <a:srgbClr val="000000">
                    <a:lumMod val="65000"/>
                    <a:lumOff val="35000"/>
                  </a:srgbClr>
                </a:solidFill>
              </a:rPr>
              <a:t>Apache</a:t>
            </a:r>
            <a:r>
              <a:rPr lang="en-US" sz="2040" baseline="0" dirty="0">
                <a:solidFill>
                  <a:srgbClr val="000000">
                    <a:lumMod val="65000"/>
                    <a:lumOff val="35000"/>
                  </a:srgbClr>
                </a:solidFill>
              </a:rPr>
              <a:t> </a:t>
            </a:r>
            <a:r>
              <a:rPr lang="en-US" sz="2040" dirty="0" err="1">
                <a:solidFill>
                  <a:srgbClr val="000000">
                    <a:lumMod val="65000"/>
                    <a:lumOff val="35000"/>
                  </a:srgbClr>
                </a:solidFill>
              </a:rPr>
              <a:t>Mesos</a:t>
            </a:r>
            <a:endParaRPr lang="en-US" sz="2040" dirty="0">
              <a:solidFill>
                <a:srgbClr val="000000">
                  <a:lumMod val="65000"/>
                  <a:lumOff val="35000"/>
                </a:srgbClr>
              </a:solidFill>
            </a:endParaRPr>
          </a:p>
          <a:p>
            <a:pPr marL="889369" lvl="0" indent="-291436" defTabSz="932597">
              <a:buFont typeface="Arial" panose="020B0604020202020204" pitchFamily="34" charset="0"/>
              <a:buChar char="•"/>
            </a:pPr>
            <a:r>
              <a:rPr lang="en-US" sz="2040" dirty="0">
                <a:solidFill>
                  <a:srgbClr val="000000">
                    <a:lumMod val="65000"/>
                    <a:lumOff val="35000"/>
                  </a:srgbClr>
                </a:solidFill>
              </a:rPr>
              <a:t>Spark</a:t>
            </a:r>
            <a:r>
              <a:rPr lang="en-US" sz="2040" baseline="0" dirty="0">
                <a:solidFill>
                  <a:srgbClr val="000000">
                    <a:lumMod val="65000"/>
                    <a:lumOff val="35000"/>
                  </a:srgbClr>
                </a:solidFill>
              </a:rPr>
              <a:t> </a:t>
            </a:r>
            <a:r>
              <a:rPr lang="en-US" sz="2040" dirty="0">
                <a:solidFill>
                  <a:srgbClr val="000000">
                    <a:lumMod val="65000"/>
                    <a:lumOff val="35000"/>
                  </a:srgbClr>
                </a:solidFill>
              </a:rPr>
              <a:t>resource manager</a:t>
            </a:r>
          </a:p>
          <a:p>
            <a:pPr lvl="1"/>
            <a:r>
              <a:rPr lang="en-US" sz="2448" dirty="0"/>
              <a:t>Spark does not have its own storage layer but it can read and write directly to HDFS.</a:t>
            </a:r>
          </a:p>
          <a:p>
            <a:pPr lvl="1"/>
            <a:r>
              <a:rPr lang="en-US" sz="2448" dirty="0"/>
              <a:t>Spark integrates with Hadoop ecosystem projects such as Apache Hive and Apache </a:t>
            </a:r>
            <a:r>
              <a:rPr lang="en-US" sz="2448" dirty="0" err="1"/>
              <a:t>HBase</a:t>
            </a:r>
            <a:r>
              <a:rPr lang="en-US" sz="2448" dirty="0"/>
              <a:t>.</a:t>
            </a:r>
          </a:p>
          <a:p>
            <a:pPr lvl="1"/>
            <a:endParaRPr lang="en-US" sz="2448" dirty="0"/>
          </a:p>
          <a:p>
            <a:pPr marL="109306" lvl="1" indent="0">
              <a:buNone/>
            </a:pPr>
            <a:endParaRPr lang="en-US" sz="2448"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59142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a:t>Objective</a:t>
            </a:r>
            <a:r>
              <a:rPr lang="en-US" sz="1200" b="0" u="none" dirty="0"/>
              <a:t>:</a:t>
            </a:r>
            <a:r>
              <a:rPr lang="en-US" sz="1200" b="0" u="none" baseline="0" dirty="0"/>
              <a:t> This slide highlights the importance of speed when data processing is needed.</a:t>
            </a:r>
            <a:endParaRPr lang="en-US" sz="1200" dirty="0"/>
          </a:p>
          <a:p>
            <a:endParaRPr lang="en-US" sz="1200" dirty="0"/>
          </a:p>
          <a:p>
            <a:r>
              <a:rPr lang="en-US" sz="1200" b="1" u="sng" dirty="0"/>
              <a:t>Talking</a:t>
            </a:r>
            <a:r>
              <a:rPr lang="en-US" sz="1200" b="1" u="sng" baseline="0" dirty="0"/>
              <a:t> points</a:t>
            </a:r>
            <a:r>
              <a:rPr lang="en-US" sz="1200" b="0" u="none" baseline="0" dirty="0"/>
              <a:t>:</a:t>
            </a:r>
          </a:p>
          <a:p>
            <a:pPr marL="274320" lvl="1" indent="-274320">
              <a:lnSpc>
                <a:spcPct val="90000"/>
              </a:lnSpc>
              <a:spcAft>
                <a:spcPts val="612"/>
              </a:spcAft>
              <a:buFont typeface="Arial" panose="020B0604020202020204" pitchFamily="34" charset="0"/>
              <a:buChar char="•"/>
            </a:pPr>
            <a:r>
              <a:rPr lang="en-US" sz="2856" dirty="0"/>
              <a:t>In iterative applications, the same data is accessed repeatedly, often in a sequence.</a:t>
            </a:r>
          </a:p>
          <a:p>
            <a:pPr marL="274320" lvl="1" indent="-274320">
              <a:lnSpc>
                <a:spcPct val="90000"/>
              </a:lnSpc>
              <a:spcAft>
                <a:spcPts val="612"/>
              </a:spcAft>
              <a:buFont typeface="Arial" panose="020B0604020202020204" pitchFamily="34" charset="0"/>
              <a:buChar char="•"/>
            </a:pPr>
            <a:r>
              <a:rPr lang="en-US" sz="2856" dirty="0"/>
              <a:t>Most machine learning algorithms and streaming applications (that maintain an aggregate state) are iterative in nature.</a:t>
            </a: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023762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the architecture</a:t>
            </a:r>
            <a:r>
              <a:rPr lang="en-US" b="0" u="none" baseline="0" dirty="0"/>
              <a:t> of how Apache Spark is different, allowing it to offer better performance for data sharing.</a:t>
            </a:r>
            <a:endParaRPr lang="en-US" b="1" u="sng" dirty="0"/>
          </a:p>
          <a:p>
            <a:endParaRPr lang="en-US" dirty="0"/>
          </a:p>
          <a:p>
            <a:r>
              <a:rPr lang="en-US" b="1" u="sng" dirty="0"/>
              <a:t>Talking</a:t>
            </a:r>
            <a:r>
              <a:rPr lang="en-US" b="1" u="sng" baseline="0" dirty="0"/>
              <a:t> points</a:t>
            </a:r>
            <a:r>
              <a:rPr lang="en-US" b="0" u="none" baseline="0" dirty="0"/>
              <a:t>:</a:t>
            </a:r>
          </a:p>
          <a:p>
            <a:pPr lvl="1"/>
            <a:r>
              <a:rPr lang="en-US" dirty="0"/>
              <a:t>Spark provides primitives for in-memory cluster computing. A Spark job can load and cache data into memory and query it repeatedly, much more quickly than disk-based systems.</a:t>
            </a:r>
          </a:p>
          <a:p>
            <a:pPr lvl="1"/>
            <a:r>
              <a:rPr lang="en-US" dirty="0"/>
              <a:t>Spark integrates into the Scala programming language to let you manipulate distributed data sets like local collections. No need to structure everything as map and reduce operations.</a:t>
            </a:r>
          </a:p>
          <a:p>
            <a:pPr lvl="1">
              <a:spcAft>
                <a:spcPts val="0"/>
              </a:spcAft>
            </a:pPr>
            <a:r>
              <a:rPr lang="en-US" b="0" dirty="0">
                <a:solidFill>
                  <a:srgbClr val="000000">
                    <a:lumMod val="75000"/>
                    <a:lumOff val="25000"/>
                  </a:srgbClr>
                </a:solidFill>
              </a:rPr>
              <a:t>Data sharing between </a:t>
            </a:r>
            <a:r>
              <a:rPr lang="en-US" dirty="0">
                <a:solidFill>
                  <a:srgbClr val="000000">
                    <a:lumMod val="75000"/>
                    <a:lumOff val="25000"/>
                  </a:srgbClr>
                </a:solidFill>
              </a:rPr>
              <a:t>operations is faster, since data is in-memory.</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Hadoop shares data through HDFS, an expensive option. It also maintains three replicas. </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stores data in-memory without any replication.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3776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describes the Spark cluster architecture and how it works.</a:t>
            </a:r>
            <a:endParaRPr lang="en-US" b="1" u="sng" dirty="0"/>
          </a:p>
          <a:p>
            <a:endParaRPr lang="en-US" dirty="0"/>
          </a:p>
          <a:p>
            <a:r>
              <a:rPr lang="en-US" b="1" u="sng" dirty="0"/>
              <a:t>Talking</a:t>
            </a:r>
            <a:r>
              <a:rPr lang="en-US" b="1" u="sng" baseline="0" dirty="0"/>
              <a:t> points</a:t>
            </a:r>
            <a:r>
              <a:rPr lang="en-US" b="0" u="none" baseline="0" dirty="0"/>
              <a:t>:</a:t>
            </a:r>
          </a:p>
          <a:p>
            <a:r>
              <a:rPr lang="en-US" b="0" dirty="0"/>
              <a:t>Here is the </a:t>
            </a:r>
            <a:r>
              <a:rPr lang="en-US" b="0" u="none" baseline="0" dirty="0"/>
              <a:t>Spark cluster architecture </a:t>
            </a:r>
            <a:r>
              <a:rPr lang="en-US" b="0" dirty="0"/>
              <a:t>and how it works:</a:t>
            </a:r>
          </a:p>
          <a:p>
            <a:pPr marL="171450" indent="-171450">
              <a:buFont typeface="Arial" panose="020B0604020202020204" pitchFamily="34" charset="0"/>
              <a:buChar char="•"/>
            </a:pPr>
            <a:r>
              <a:rPr lang="en-US" dirty="0"/>
              <a:t>In the head node,</a:t>
            </a:r>
            <a:r>
              <a:rPr lang="en-US" baseline="0" dirty="0"/>
              <a:t> we have the Spark master that manages the number of applications, the apps are mapped to the Spark driver. Every app is managed by Spark master in various way. </a:t>
            </a:r>
            <a:r>
              <a:rPr lang="en-US" sz="900" b="0" i="0" kern="1200" dirty="0">
                <a:solidFill>
                  <a:schemeClr val="tx1"/>
                </a:solidFill>
                <a:effectLst/>
                <a:latin typeface="Segoe UI Light" pitchFamily="34" charset="0"/>
                <a:ea typeface="+mn-ea"/>
                <a:cs typeface="+mn-cs"/>
              </a:rPr>
              <a:t>Spark can be deployed on top of </a:t>
            </a:r>
            <a:r>
              <a:rPr lang="en-US" sz="900" b="0" i="0" kern="1200" dirty="0" err="1">
                <a:solidFill>
                  <a:schemeClr val="tx1"/>
                </a:solidFill>
                <a:effectLst/>
                <a:latin typeface="Segoe UI Light" pitchFamily="34" charset="0"/>
                <a:ea typeface="+mn-ea"/>
                <a:cs typeface="+mn-cs"/>
              </a:rPr>
              <a:t>Mesos</a:t>
            </a:r>
            <a:r>
              <a:rPr lang="en-US" sz="900" b="0" i="0" kern="1200" dirty="0">
                <a:solidFill>
                  <a:schemeClr val="tx1"/>
                </a:solidFill>
                <a:effectLst/>
                <a:latin typeface="Segoe UI Light" pitchFamily="34" charset="0"/>
                <a:ea typeface="+mn-ea"/>
                <a:cs typeface="+mn-cs"/>
              </a:rPr>
              <a:t>, Yarn, or the Spark cluster manager, which allocates worker node resources to an application. </a:t>
            </a:r>
            <a:r>
              <a:rPr lang="en-US" baseline="0" dirty="0"/>
              <a:t>The resources in the cluster are managed by Spark master in the HDInsight. That means the Spark master has knowledge of what resources like memory that are occupied or available on the worker node. </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07350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Spark cluster driver architecture and how it works.</a:t>
            </a:r>
            <a:endParaRPr lang="en-US" b="1" u="sng" dirty="0"/>
          </a:p>
          <a:p>
            <a:endParaRPr lang="en-US" dirty="0"/>
          </a:p>
          <a:p>
            <a:r>
              <a:rPr lang="en-US" b="1" u="sng" dirty="0"/>
              <a:t>Talking</a:t>
            </a:r>
            <a:r>
              <a:rPr lang="en-US" b="1" u="sng" baseline="0" dirty="0"/>
              <a:t> points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Here is the Apache Spark architecture and how it works:</a:t>
            </a:r>
            <a:endParaRPr lang="en-US" b="1" u="sng" baseline="0" dirty="0"/>
          </a:p>
          <a:p>
            <a:pPr marL="171450" indent="-171450">
              <a:buFont typeface="Arial" panose="020B0604020202020204" pitchFamily="34" charset="0"/>
              <a:buChar char="•"/>
            </a:pPr>
            <a:r>
              <a:rPr lang="en-US" baseline="0" dirty="0"/>
              <a:t>Once the app is created in the Spark master, the resources are allocated to the apps by Spark master, creating an execution called the Spark driver. Spark driver basically creates the </a:t>
            </a:r>
            <a:r>
              <a:rPr lang="en-US" baseline="0" dirty="0" err="1"/>
              <a:t>SparkContext</a:t>
            </a:r>
            <a:r>
              <a:rPr lang="en-US" baseline="0" dirty="0"/>
              <a:t>. When it creates the </a:t>
            </a:r>
            <a:r>
              <a:rPr lang="en-US" baseline="0" dirty="0" err="1"/>
              <a:t>SparkContext</a:t>
            </a:r>
            <a:r>
              <a:rPr lang="en-US" baseline="0" dirty="0"/>
              <a:t>, it start creating the RDDs. The metadata of RDDs are stored on the Spark driver.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Spark driver connects to the Spark master and is responsible for converting an application to a directed graph (DAG) of individual tasks that get executed within an executor process on the worker nodes. Each application gets its own executor processes, which stay up for the duration of the whole application and run tasks in multiple threads.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93242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Demo</a:t>
            </a:r>
            <a:r>
              <a:rPr lang="en-US" b="0" u="none" dirty="0"/>
              <a:t>: </a:t>
            </a:r>
            <a:r>
              <a:rPr lang="en-US" dirty="0"/>
              <a:t>Spark Architecture (Channel 9)</a:t>
            </a:r>
            <a:endParaRPr lang="en-US" b="1" u="sng" dirty="0"/>
          </a:p>
          <a:p>
            <a:endParaRPr lang="en-US" dirty="0"/>
          </a:p>
          <a:p>
            <a:r>
              <a:rPr lang="en-US" b="1" u="sng" baseline="0" dirty="0"/>
              <a:t>Source</a:t>
            </a:r>
            <a:r>
              <a:rPr lang="en-US" b="0" u="none" baseline="0" dirty="0"/>
              <a:t>:</a:t>
            </a:r>
          </a:p>
          <a:p>
            <a:r>
              <a:rPr lang="en-US" dirty="0"/>
              <a:t>https://channel9.msdn.com/Series/Azure-Data-Lake/Whats-up-with-Spark15-Spark-Architecture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43373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Spark Architecture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Now let’s see from the information flow perspective:</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a:t>
            </a:r>
            <a:r>
              <a:rPr lang="en-US" sz="900" b="0" i="0" kern="1200" baseline="0" dirty="0">
                <a:solidFill>
                  <a:schemeClr val="tx1"/>
                </a:solidFill>
                <a:effectLst/>
                <a:latin typeface="Segoe UI Light" pitchFamily="34" charset="0"/>
                <a:ea typeface="+mn-ea"/>
                <a:cs typeface="+mn-cs"/>
              </a:rPr>
              <a:t> customer opens up the browser as an entry point with the cluster name and Domain Name System (DNS). The user is then authenticated and comes to this gateway. From the gateway, we have the interaction through notebooks such as Zeppelin and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If you want to use the spark-submit script, you need to use Microsoft Remote Desktop Protocol (RDP) for the cluster pointing to the head node.  </a:t>
            </a:r>
          </a:p>
          <a:p>
            <a:pPr marL="228600" indent="-228600">
              <a:buFont typeface="+mj-lt"/>
              <a:buAutoNum type="arabicPeriod"/>
            </a:pPr>
            <a:r>
              <a:rPr lang="en-US" sz="900" b="0" i="0" kern="1200" baseline="0" dirty="0">
                <a:solidFill>
                  <a:schemeClr val="tx1"/>
                </a:solidFill>
                <a:effectLst/>
                <a:latin typeface="Segoe UI Light" pitchFamily="34" charset="0"/>
                <a:ea typeface="+mn-ea"/>
                <a:cs typeface="+mn-cs"/>
              </a:rPr>
              <a:t>When the customer starts the notebook session, Zeppelin will create the </a:t>
            </a:r>
            <a:r>
              <a:rPr lang="en-US" sz="900" b="0" i="0" kern="1200" baseline="0" dirty="0" err="1">
                <a:solidFill>
                  <a:schemeClr val="tx1"/>
                </a:solidFill>
                <a:effectLst/>
                <a:latin typeface="Segoe UI Light" pitchFamily="34" charset="0"/>
                <a:ea typeface="+mn-ea"/>
                <a:cs typeface="+mn-cs"/>
              </a:rPr>
              <a:t>SparkContext</a:t>
            </a:r>
            <a:r>
              <a:rPr lang="en-US" sz="900" b="0" i="0" kern="1200" baseline="0" dirty="0">
                <a:solidFill>
                  <a:schemeClr val="tx1"/>
                </a:solidFill>
                <a:effectLst/>
                <a:latin typeface="Segoe UI Light" pitchFamily="34" charset="0"/>
                <a:ea typeface="+mn-ea"/>
                <a:cs typeface="+mn-cs"/>
              </a:rPr>
              <a:t> automatically, register the application in the Spark master, and then create the Spark driver.  </a:t>
            </a:r>
          </a:p>
          <a:p>
            <a:pPr marL="228600" indent="-228600">
              <a:buFont typeface="+mj-lt"/>
              <a:buAutoNum type="arabicPeriod"/>
            </a:pPr>
            <a:r>
              <a:rPr lang="en-US" sz="900" b="0" i="0" kern="1200" baseline="0" dirty="0">
                <a:solidFill>
                  <a:schemeClr val="tx1"/>
                </a:solidFill>
                <a:effectLst/>
                <a:latin typeface="Segoe UI Light" pitchFamily="34" charset="0"/>
                <a:ea typeface="+mn-ea"/>
                <a:cs typeface="+mn-cs"/>
              </a:rPr>
              <a:t>In the case of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it is just a blank canvas, so you need to manually create the </a:t>
            </a:r>
            <a:r>
              <a:rPr lang="en-US" sz="900" b="0" i="0" kern="1200" baseline="0" dirty="0" err="1">
                <a:solidFill>
                  <a:schemeClr val="tx1"/>
                </a:solidFill>
                <a:effectLst/>
                <a:latin typeface="Segoe UI Light" pitchFamily="34" charset="0"/>
                <a:ea typeface="+mn-ea"/>
                <a:cs typeface="+mn-cs"/>
              </a:rPr>
              <a:t>SparkContext</a:t>
            </a:r>
            <a:r>
              <a:rPr lang="en-US" sz="900" b="0" i="0" kern="1200" baseline="0" dirty="0">
                <a:solidFill>
                  <a:schemeClr val="tx1"/>
                </a:solidFill>
                <a:effectLst/>
                <a:latin typeface="Segoe UI Light" pitchFamily="34" charset="0"/>
                <a:ea typeface="+mn-ea"/>
                <a:cs typeface="+mn-cs"/>
              </a:rPr>
              <a:t> and the Spark master URL that you want to use. From there you create the Spark master.</a:t>
            </a:r>
          </a:p>
          <a:p>
            <a:pPr marL="228600" indent="-228600">
              <a:buFont typeface="+mj-lt"/>
              <a:buAutoNum type="arabicPeriod"/>
            </a:pPr>
            <a:r>
              <a:rPr lang="en-US" sz="900" b="0" i="0" kern="1200" baseline="0" dirty="0">
                <a:solidFill>
                  <a:schemeClr val="tx1"/>
                </a:solidFill>
                <a:effectLst/>
                <a:latin typeface="Segoe UI Light" pitchFamily="34" charset="0"/>
                <a:ea typeface="+mn-ea"/>
                <a:cs typeface="+mn-cs"/>
              </a:rPr>
              <a:t>Once the notebook is set up, you can use Scala, Python, or SQL code to interact with your Spark components.</a:t>
            </a:r>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55434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provides instances of when Spark is useful in analytics and data computation.</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Data integration and ETL</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Description: </a:t>
            </a:r>
            <a:r>
              <a:rPr lang="en-US" sz="900" u="none" strike="noStrike" kern="1200" baseline="0" dirty="0">
                <a:solidFill>
                  <a:schemeClr val="tx1">
                    <a:lumMod val="65000"/>
                    <a:lumOff val="35000"/>
                  </a:schemeClr>
                </a:solidFill>
              </a:rPr>
              <a:t>cleanses and combines data from diverse sources</a:t>
            </a:r>
            <a:endParaRPr lang="en-US" sz="900" dirty="0">
              <a:solidFill>
                <a:schemeClr val="tx1">
                  <a:lumMod val="65000"/>
                  <a:lumOff val="35000"/>
                </a:schemeClr>
              </a:solidFill>
            </a:endParaRPr>
          </a:p>
          <a:p>
            <a:pPr marL="388712" lvl="1" indent="-171450">
              <a:buFont typeface="Arial" panose="020B0604020202020204" pitchFamily="34" charset="0"/>
              <a:buChar char="•"/>
            </a:pPr>
            <a:r>
              <a:rPr lang="en-US" dirty="0"/>
              <a:t>Users: </a:t>
            </a:r>
            <a:r>
              <a:rPr lang="en-US" sz="900" dirty="0" err="1">
                <a:solidFill>
                  <a:schemeClr val="tx1">
                    <a:lumMod val="65000"/>
                    <a:lumOff val="35000"/>
                  </a:schemeClr>
                </a:solidFill>
              </a:rPr>
              <a:t>Palantir</a:t>
            </a:r>
            <a:r>
              <a:rPr lang="en-US" sz="900" baseline="0" dirty="0">
                <a:solidFill>
                  <a:schemeClr val="tx1">
                    <a:lumMod val="65000"/>
                    <a:lumOff val="35000"/>
                  </a:schemeClr>
                </a:solidFill>
              </a:rPr>
              <a:t> (</a:t>
            </a:r>
            <a:r>
              <a:rPr lang="en-US" sz="900" u="none" strike="noStrike" kern="1200" baseline="0" dirty="0">
                <a:solidFill>
                  <a:schemeClr val="tx1">
                    <a:lumMod val="65000"/>
                    <a:lumOff val="35000"/>
                  </a:schemeClr>
                </a:solidFill>
              </a:rPr>
              <a:t>analytics platform)</a:t>
            </a:r>
            <a:endParaRPr lang="en-US" dirty="0"/>
          </a:p>
          <a:p>
            <a:pPr marL="171450" indent="-171450">
              <a:buFont typeface="Arial" panose="020B0604020202020204" pitchFamily="34" charset="0"/>
              <a:buChar char="•"/>
            </a:pPr>
            <a:r>
              <a:rPr lang="en-US" dirty="0"/>
              <a:t>Interactive analytics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Description: </a:t>
            </a:r>
            <a:r>
              <a:rPr lang="en-US" sz="900" u="none" strike="noStrike" kern="1200" baseline="0" dirty="0">
                <a:solidFill>
                  <a:schemeClr val="tx1">
                    <a:lumMod val="65000"/>
                    <a:lumOff val="35000"/>
                  </a:schemeClr>
                </a:solidFill>
              </a:rPr>
              <a:t>offers insights from massive data sets in ad-hoc investigations or regularly planned dashboards</a:t>
            </a:r>
            <a:endParaRPr lang="en-US" dirty="0"/>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Users: Goldman Sachs</a:t>
            </a:r>
            <a:r>
              <a:rPr lang="en-US" baseline="0" dirty="0"/>
              <a:t> (</a:t>
            </a:r>
            <a:r>
              <a:rPr lang="en-US" dirty="0"/>
              <a:t>analytics platform)</a:t>
            </a:r>
            <a:r>
              <a:rPr lang="en-US" baseline="0" dirty="0"/>
              <a:t> and </a:t>
            </a:r>
            <a:r>
              <a:rPr lang="en-US" dirty="0"/>
              <a:t>Huawei</a:t>
            </a:r>
            <a:r>
              <a:rPr lang="en-US" baseline="0" dirty="0"/>
              <a:t> (</a:t>
            </a:r>
            <a:r>
              <a:rPr lang="en-US" dirty="0"/>
              <a:t>query platform in the telecom sector)</a:t>
            </a:r>
          </a:p>
          <a:p>
            <a:pPr marL="171450" indent="-171450">
              <a:buFont typeface="Arial" panose="020B0604020202020204" pitchFamily="34" charset="0"/>
              <a:buChar char="•"/>
            </a:pPr>
            <a:r>
              <a:rPr lang="en-US" dirty="0"/>
              <a:t>High performance batch</a:t>
            </a:r>
            <a:r>
              <a:rPr lang="en-US" baseline="0" dirty="0"/>
              <a:t> computation</a:t>
            </a:r>
          </a:p>
          <a:p>
            <a:pPr marL="388712" marR="0" lvl="1" indent="-171450" algn="l" defTabSz="932742" rtl="0" eaLnBrk="1" fontAlgn="auto" latinLnBrk="0" hangingPunct="1">
              <a:lnSpc>
                <a:spcPct val="90000"/>
              </a:lnSpc>
              <a:spcBef>
                <a:spcPts val="0"/>
              </a:spcBef>
              <a:spcAft>
                <a:spcPts val="340"/>
              </a:spcAft>
              <a:buClrTx/>
              <a:buSzTx/>
              <a:buFont typeface="Arial" pitchFamily="34" charset="0"/>
              <a:buChar char="•"/>
              <a:tabLst/>
              <a:defRPr/>
            </a:pPr>
            <a:r>
              <a:rPr lang="en-US" dirty="0"/>
              <a:t>Description: </a:t>
            </a:r>
            <a:r>
              <a:rPr lang="en-US" sz="900" u="none" strike="noStrike" kern="1200" baseline="0" dirty="0">
                <a:solidFill>
                  <a:schemeClr val="tx1">
                    <a:lumMod val="65000"/>
                    <a:lumOff val="35000"/>
                  </a:schemeClr>
                </a:solidFill>
              </a:rPr>
              <a:t>runs complex algorithms against large-scale data</a:t>
            </a:r>
            <a:endParaRPr lang="en-US" sz="900" u="none" strike="noStrike" kern="1200" baseline="0" dirty="0">
              <a:solidFill>
                <a:schemeClr val="tx1"/>
              </a:solidFill>
            </a:endParaRPr>
          </a:p>
          <a:p>
            <a:pPr marL="388712" marR="0" lvl="1" indent="-171450" algn="l" defTabSz="932742" rtl="0" eaLnBrk="1" fontAlgn="auto" latinLnBrk="0" hangingPunct="1">
              <a:lnSpc>
                <a:spcPct val="90000"/>
              </a:lnSpc>
              <a:spcBef>
                <a:spcPts val="0"/>
              </a:spcBef>
              <a:spcAft>
                <a:spcPts val="340"/>
              </a:spcAft>
              <a:buClrTx/>
              <a:buSzTx/>
              <a:buFont typeface="Arial" pitchFamily="34" charset="0"/>
              <a:buChar char="•"/>
              <a:tabLst/>
              <a:defRPr/>
            </a:pPr>
            <a:r>
              <a:rPr lang="en-US" dirty="0"/>
              <a:t>Users: </a:t>
            </a:r>
            <a:r>
              <a:rPr lang="en-US" sz="1600" u="none" strike="noStrike" kern="1200" baseline="0" dirty="0">
                <a:solidFill>
                  <a:schemeClr val="tx1">
                    <a:lumMod val="65000"/>
                    <a:lumOff val="35000"/>
                  </a:schemeClr>
                </a:solidFill>
              </a:rPr>
              <a:t>Novartis (genomic research) and MyFitnessPal (food data processor) </a:t>
            </a:r>
            <a:endParaRPr lang="en-US" baseline="0" dirty="0"/>
          </a:p>
          <a:p>
            <a:pPr marL="171450" indent="-171450">
              <a:buFont typeface="Arial" panose="020B0604020202020204" pitchFamily="34" charset="0"/>
              <a:buChar char="•"/>
            </a:pPr>
            <a:r>
              <a:rPr lang="en-US" baseline="0" dirty="0"/>
              <a:t>Machine learning</a:t>
            </a:r>
          </a:p>
          <a:p>
            <a:pPr marL="388712" marR="0" lvl="1" indent="-171450" algn="l" defTabSz="932742" rtl="0" eaLnBrk="1" fontAlgn="auto" latinLnBrk="0" hangingPunct="1">
              <a:lnSpc>
                <a:spcPct val="90000"/>
              </a:lnSpc>
              <a:spcBef>
                <a:spcPts val="0"/>
              </a:spcBef>
              <a:spcAft>
                <a:spcPts val="340"/>
              </a:spcAft>
              <a:buClrTx/>
              <a:buSzTx/>
              <a:buFont typeface="Arial" pitchFamily="34" charset="0"/>
              <a:buChar char="•"/>
              <a:tabLst/>
              <a:defRPr/>
            </a:pPr>
            <a:r>
              <a:rPr lang="en-US" dirty="0"/>
              <a:t>Description: </a:t>
            </a:r>
            <a:r>
              <a:rPr lang="en-US" sz="900" dirty="0">
                <a:solidFill>
                  <a:schemeClr val="tx1">
                    <a:lumMod val="65000"/>
                    <a:lumOff val="35000"/>
                  </a:schemeClr>
                </a:solidFill>
              </a:rPr>
              <a:t>predicts outcomes to make</a:t>
            </a:r>
            <a:r>
              <a:rPr lang="en-US" sz="900" baseline="0" dirty="0">
                <a:solidFill>
                  <a:schemeClr val="tx1">
                    <a:lumMod val="65000"/>
                    <a:lumOff val="35000"/>
                  </a:schemeClr>
                </a:solidFill>
              </a:rPr>
              <a:t> decisions based on input data</a:t>
            </a:r>
            <a:endParaRPr lang="en-US" dirty="0"/>
          </a:p>
          <a:p>
            <a:pPr marL="388712" lvl="1" indent="-171450">
              <a:buFont typeface="Arial" panose="020B0604020202020204" pitchFamily="34" charset="0"/>
              <a:buChar char="•"/>
            </a:pPr>
            <a:r>
              <a:rPr lang="en-US" dirty="0"/>
              <a:t>Users: Alibaba</a:t>
            </a:r>
            <a:r>
              <a:rPr lang="en-US" baseline="0" dirty="0"/>
              <a:t> (</a:t>
            </a:r>
            <a:r>
              <a:rPr lang="en-US" dirty="0"/>
              <a:t>marketplace analysis)</a:t>
            </a:r>
            <a:r>
              <a:rPr lang="en-US" baseline="0" dirty="0"/>
              <a:t> and </a:t>
            </a:r>
            <a:r>
              <a:rPr lang="en-US" dirty="0"/>
              <a:t>Spotify</a:t>
            </a:r>
            <a:r>
              <a:rPr lang="en-US" baseline="0" dirty="0"/>
              <a:t> (</a:t>
            </a:r>
            <a:r>
              <a:rPr lang="en-US" dirty="0"/>
              <a:t>music recommendations)</a:t>
            </a:r>
            <a:endParaRPr lang="en-US" baseline="0" dirty="0"/>
          </a:p>
          <a:p>
            <a:pPr marL="171450" indent="-171450">
              <a:buFont typeface="Arial" panose="020B0604020202020204" pitchFamily="34" charset="0"/>
              <a:buChar char="•"/>
            </a:pPr>
            <a:r>
              <a:rPr lang="en-US" baseline="0" dirty="0"/>
              <a:t>Real-time stream processing</a:t>
            </a:r>
          </a:p>
          <a:p>
            <a:pPr marL="388712" marR="0" lvl="1" indent="-171450" algn="l" defTabSz="932742" rtl="0" eaLnBrk="1" fontAlgn="auto" latinLnBrk="0" hangingPunct="1">
              <a:lnSpc>
                <a:spcPct val="90000"/>
              </a:lnSpc>
              <a:spcBef>
                <a:spcPts val="0"/>
              </a:spcBef>
              <a:spcAft>
                <a:spcPts val="340"/>
              </a:spcAft>
              <a:buClrTx/>
              <a:buSzTx/>
              <a:buFont typeface="Arial" pitchFamily="34" charset="0"/>
              <a:buChar char="•"/>
              <a:tabLst/>
              <a:defRPr/>
            </a:pPr>
            <a:r>
              <a:rPr lang="en-US" dirty="0"/>
              <a:t>Description: </a:t>
            </a:r>
            <a:r>
              <a:rPr lang="en-US" sz="900" u="none" strike="noStrike" kern="1200" baseline="0" dirty="0">
                <a:solidFill>
                  <a:schemeClr val="tx1">
                    <a:lumMod val="65000"/>
                    <a:lumOff val="35000"/>
                  </a:schemeClr>
                </a:solidFill>
              </a:rPr>
              <a:t>captures and processes data continuously with low-latency and high reliability</a:t>
            </a:r>
            <a:endParaRPr lang="en-US" dirty="0"/>
          </a:p>
          <a:p>
            <a:pPr marL="388712" lvl="1" indent="-171450">
              <a:buFont typeface="Arial" panose="020B0604020202020204" pitchFamily="34" charset="0"/>
              <a:buChar char="•"/>
            </a:pPr>
            <a:r>
              <a:rPr lang="en-US" dirty="0"/>
              <a:t>Users: Netflix</a:t>
            </a:r>
            <a:r>
              <a:rPr lang="en-US" baseline="0" dirty="0"/>
              <a:t> (</a:t>
            </a:r>
            <a:r>
              <a:rPr lang="en-US" dirty="0"/>
              <a:t>recommendation engine)</a:t>
            </a:r>
            <a:r>
              <a:rPr lang="en-US" baseline="0" dirty="0"/>
              <a:t> and </a:t>
            </a:r>
            <a:r>
              <a:rPr lang="en-US" dirty="0"/>
              <a:t>British Gas</a:t>
            </a:r>
            <a:r>
              <a:rPr lang="en-US" baseline="0" dirty="0"/>
              <a:t> (</a:t>
            </a:r>
            <a:r>
              <a:rPr lang="en-US" dirty="0"/>
              <a:t>energy and home services provider)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44096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224371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08269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40247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e</a:t>
            </a:r>
            <a:r>
              <a:rPr lang="en-US" b="0" u="none" dirty="0"/>
              <a:t>xplains</a:t>
            </a:r>
            <a:r>
              <a:rPr lang="en-US" b="0" u="none" baseline="0" dirty="0"/>
              <a:t> the </a:t>
            </a:r>
            <a:r>
              <a:rPr lang="en-US" dirty="0"/>
              <a:t>two types of operations that RDDs support: transformation and actions.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Transformations create a new data set from an existing data set.</a:t>
            </a:r>
          </a:p>
          <a:p>
            <a:pPr marL="171450" indent="-171450">
              <a:buFont typeface="Arial" panose="020B0604020202020204" pitchFamily="34" charset="0"/>
              <a:buChar char="•"/>
            </a:pPr>
            <a:r>
              <a:rPr lang="en-US" dirty="0"/>
              <a:t>Transformations do not compute their results right away. They are only computed when an action requires a result to be returned to the driver program. Does not apply to persistent RDDs.</a:t>
            </a:r>
          </a:p>
          <a:p>
            <a:pPr marL="171450" indent="-171450">
              <a:buFont typeface="Arial" panose="020B0604020202020204" pitchFamily="34" charset="0"/>
              <a:buChar char="•"/>
            </a:pPr>
            <a:r>
              <a:rPr lang="en-US" baseline="0" dirty="0"/>
              <a:t>Examples include: m</a:t>
            </a:r>
            <a:r>
              <a:rPr lang="en-US" dirty="0"/>
              <a:t>ap, filter, sample, union, and more.  </a:t>
            </a:r>
          </a:p>
          <a:p>
            <a:pPr marL="171450" indent="-171450">
              <a:buFont typeface="Arial" panose="020B0604020202020204" pitchFamily="34" charset="0"/>
              <a:buChar char="•"/>
            </a:pPr>
            <a:r>
              <a:rPr lang="en-US" dirty="0"/>
              <a:t>Actions return a value to the driver program after running a computation on the data set.</a:t>
            </a:r>
          </a:p>
          <a:p>
            <a:pPr marL="171450" indent="-171450">
              <a:buFont typeface="Arial" panose="020B0604020202020204" pitchFamily="34" charset="0"/>
              <a:buChar char="•"/>
            </a:pPr>
            <a:r>
              <a:rPr lang="en-US" dirty="0"/>
              <a:t>Examples include: reduce, collect, count, first, </a:t>
            </a:r>
            <a:r>
              <a:rPr lang="en-US" dirty="0" err="1"/>
              <a:t>foreach</a:t>
            </a:r>
            <a:r>
              <a:rPr lang="en-US" dirty="0"/>
              <a:t>, and more.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96982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a</a:t>
            </a:r>
            <a:r>
              <a:rPr lang="en-US" b="0" u="none" baseline="0" dirty="0"/>
              <a:t>n example of how transformations and actions are enabled to search through error messages.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Cache</a:t>
            </a:r>
            <a:r>
              <a:rPr lang="en-US" baseline="0" dirty="0"/>
              <a:t> errors – Implementing this action will collect all the errors present</a:t>
            </a:r>
          </a:p>
          <a:p>
            <a:pPr marL="171450" indent="-171450">
              <a:buFont typeface="Arial" panose="020B0604020202020204" pitchFamily="34" charset="0"/>
              <a:buChar char="•"/>
            </a:pPr>
            <a:r>
              <a:rPr lang="en-US" baseline="0" dirty="0"/>
              <a:t>Count all errors – Implementing this action counts all the errors in the data</a:t>
            </a:r>
          </a:p>
          <a:p>
            <a:pPr marL="171450" indent="-171450">
              <a:buFont typeface="Arial" panose="020B0604020202020204" pitchFamily="34" charset="0"/>
              <a:buChar char="•"/>
            </a:pPr>
            <a:r>
              <a:rPr lang="en-US" baseline="0" dirty="0"/>
              <a:t>Count errors mentioning MySQL – When implementing this code, MySQL errors are counted</a:t>
            </a:r>
          </a:p>
          <a:p>
            <a:pPr marL="171450" indent="-171450">
              <a:buFont typeface="Arial" panose="020B0604020202020204" pitchFamily="34" charset="0"/>
              <a:buChar char="•"/>
            </a:pPr>
            <a:r>
              <a:rPr lang="en-US" baseline="0" dirty="0"/>
              <a:t>Fetch the MySQL errors as an array of strings – When implementing this code, MySQL errors are extracted as an array of strings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18333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shows a list of RDD-supported transformations.</a:t>
            </a:r>
            <a:endParaRPr lang="en-US" dirty="0"/>
          </a:p>
          <a:p>
            <a:endParaRPr lang="en-US" dirty="0"/>
          </a:p>
          <a:p>
            <a:r>
              <a:rPr lang="en-US" b="1" u="sng" dirty="0"/>
              <a:t>Talking</a:t>
            </a:r>
            <a:r>
              <a:rPr lang="en-US" b="1" u="sng" baseline="0" dirty="0"/>
              <a:t> points</a:t>
            </a:r>
            <a:r>
              <a:rPr lang="en-US" b="0" u="none" baseline="0" dirty="0"/>
              <a:t>:</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map(</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distributed data set formed by passing</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each element of the source through a function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a:t>
            </a:r>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filter(</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data set formed by selecting those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elements of the source on which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true.</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flatmap</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Similar to map, but allows each input item to be mapped</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to zero or more output items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should return a</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 rather than a single item).</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sample(</a:t>
            </a:r>
            <a:r>
              <a:rPr lang="en-US" sz="900" b="0" i="1" u="none" strike="noStrike" kern="1200" dirty="0" err="1">
                <a:solidFill>
                  <a:schemeClr val="tx1"/>
                </a:solidFill>
                <a:effectLst/>
                <a:latin typeface="Segoe UI Light" pitchFamily="34" charset="0"/>
                <a:ea typeface="+mn-ea"/>
                <a:cs typeface="+mn-cs"/>
              </a:rPr>
              <a:t>withReplacement</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fraction</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seed</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Samples a fraction of the data, with or without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replacement, using a given random number generator</a:t>
            </a:r>
            <a:r>
              <a:rPr lang="en-US" sz="900" b="0" i="0"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seed.</a:t>
            </a:r>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union(</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data set that contains the union of the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elements in the source data set and in the argument.</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distinct(([</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data set that contains the distinct elements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the source data set.</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groupBykey</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1"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a data set of (K, V) pairs, returns a data set of (K,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[V]) pairs.</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reduceByKey</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1"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a data set of (K, V) pairs, returns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 data set of (K, V) pairs where the values for eac</a:t>
            </a:r>
            <a:r>
              <a:rPr lang="en-US" sz="900" b="0" i="0" u="none" strike="noStrike" kern="1200" baseline="0" dirty="0">
                <a:solidFill>
                  <a:schemeClr val="tx1"/>
                </a:solidFill>
                <a:effectLst/>
                <a:latin typeface="Segoe UI Light" pitchFamily="34" charset="0"/>
                <a:ea typeface="+mn-ea"/>
                <a:cs typeface="+mn-cs"/>
              </a:rPr>
              <a:t>h </a:t>
            </a:r>
            <a:r>
              <a:rPr lang="en-US" sz="900" b="0" i="0" u="none" strike="noStrike" kern="1200" dirty="0">
                <a:solidFill>
                  <a:schemeClr val="tx1"/>
                </a:solidFill>
                <a:effectLst/>
                <a:latin typeface="Segoe UI Light" pitchFamily="34" charset="0"/>
                <a:ea typeface="+mn-ea"/>
                <a:cs typeface="+mn-cs"/>
              </a:rPr>
              <a:t>key are aggregated using the given reduce function.</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sortByKey</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ascending</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a data set of (K, V) pairs where K</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implements are</a:t>
            </a:r>
            <a:r>
              <a:rPr lang="en-US" sz="900" b="0" i="0" u="none" strike="noStrike" kern="1200" baseline="0" dirty="0">
                <a:solidFill>
                  <a:schemeClr val="tx1"/>
                </a:solidFill>
                <a:effectLst/>
                <a:latin typeface="Segoe UI Light" pitchFamily="34" charset="0"/>
                <a:ea typeface="+mn-ea"/>
                <a:cs typeface="+mn-cs"/>
              </a:rPr>
              <a:t> o</a:t>
            </a:r>
            <a:r>
              <a:rPr lang="en-US" sz="900" b="0" i="0" u="none" strike="noStrike" kern="1200" dirty="0">
                <a:solidFill>
                  <a:schemeClr val="tx1"/>
                </a:solidFill>
                <a:effectLst/>
                <a:latin typeface="Segoe UI Light" pitchFamily="34" charset="0"/>
                <a:ea typeface="+mn-ea"/>
                <a:cs typeface="+mn-cs"/>
              </a:rPr>
              <a:t>rdered, returns a data set of (K, V)</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pairs sorted by keys in ascending or descending order,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as specified in the Boolean ascending argument.</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join(</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data sets of type (K, V) and (K, W),</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a data set of (K, (V, W)) pairs with all pairs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elements for each key.</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cogroup</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data sets of type (K, V) and (K, W),</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a data set of (K,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[V],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[W]) tuples,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also called </a:t>
            </a:r>
            <a:r>
              <a:rPr lang="en-US" sz="900" b="0" i="0" u="none" strike="noStrike" kern="1200" dirty="0" err="1">
                <a:solidFill>
                  <a:schemeClr val="tx1"/>
                </a:solidFill>
                <a:effectLst/>
                <a:latin typeface="Segoe UI Light" pitchFamily="34" charset="0"/>
                <a:ea typeface="+mn-ea"/>
                <a:cs typeface="+mn-cs"/>
              </a:rPr>
              <a:t>groupWith</a:t>
            </a:r>
            <a:r>
              <a:rPr lang="en-US" sz="900" b="0" i="0" u="none" strike="noStrike" kern="1200" dirty="0">
                <a:solidFill>
                  <a:schemeClr val="tx1"/>
                </a:solidFill>
                <a:effectLst/>
                <a:latin typeface="Segoe UI Light" pitchFamily="34" charset="0"/>
                <a:ea typeface="+mn-ea"/>
                <a:cs typeface="+mn-cs"/>
              </a:rPr>
              <a:t>.</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cartesian</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data sets of types T and U, returns a</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data set of (T, U) pairs (all pairs of elements).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36400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shows a list of RDD-supported actions.</a:t>
            </a:r>
            <a:endParaRPr lang="en-US" dirty="0"/>
          </a:p>
          <a:p>
            <a:endParaRPr lang="en-US" dirty="0"/>
          </a:p>
          <a:p>
            <a:r>
              <a:rPr lang="en-US" b="1" u="sng" dirty="0"/>
              <a:t>Talking</a:t>
            </a:r>
            <a:r>
              <a:rPr lang="en-US" b="1" u="sng" baseline="0" dirty="0"/>
              <a:t> points</a:t>
            </a:r>
            <a:r>
              <a:rPr lang="en-US" b="0" u="none" baseline="0" dirty="0">
                <a:effectLst/>
              </a:rPr>
              <a:t>:</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saveAsTextFile</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path</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Writes the elements of the data set as a text file (or</a:t>
            </a:r>
            <a:r>
              <a:rPr lang="en-US" sz="900" b="0" i="0" u="none" strike="noStrike" kern="1200" baseline="0" dirty="0">
                <a:solidFill>
                  <a:schemeClr val="tx1"/>
                </a:solidFill>
                <a:effectLst/>
                <a:latin typeface="Segoe UI Light" pitchFamily="34" charset="0"/>
                <a:ea typeface="+mn-ea"/>
                <a:cs typeface="+mn-cs"/>
              </a:rPr>
              <a:t> a</a:t>
            </a:r>
            <a:r>
              <a:rPr lang="en-US" sz="900" b="0" i="0" u="none" strike="noStrike" kern="1200" dirty="0">
                <a:solidFill>
                  <a:schemeClr val="tx1"/>
                </a:solidFill>
                <a:effectLst/>
                <a:latin typeface="Segoe UI Light" pitchFamily="34" charset="0"/>
                <a:ea typeface="+mn-ea"/>
                <a:cs typeface="+mn-cs"/>
              </a:rPr>
              <a:t> set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text files) in a given directory in either the local filesystem,</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HDFS, or other Hadoop-supported file systems.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Spark will call </a:t>
            </a:r>
            <a:r>
              <a:rPr lang="en-US" sz="900" b="0" i="0" u="none" strike="noStrike" kern="1200" dirty="0" err="1">
                <a:solidFill>
                  <a:schemeClr val="tx1"/>
                </a:solidFill>
                <a:effectLst/>
                <a:latin typeface="Segoe UI Light" pitchFamily="34" charset="0"/>
                <a:ea typeface="+mn-ea"/>
                <a:cs typeface="+mn-cs"/>
              </a:rPr>
              <a:t>ToString</a:t>
            </a:r>
            <a:r>
              <a:rPr lang="en-US" sz="900" b="0" i="0" u="none" strike="noStrike" kern="1200" dirty="0">
                <a:solidFill>
                  <a:schemeClr val="tx1"/>
                </a:solidFill>
                <a:effectLst/>
                <a:latin typeface="Segoe UI Light" pitchFamily="34" charset="0"/>
                <a:ea typeface="+mn-ea"/>
                <a:cs typeface="+mn-cs"/>
              </a:rPr>
              <a:t> on each element to convert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it to a line of text in the file.</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saveAsSequenceFile</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path</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Writes the elements of the data set as a Hadoop</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err="1">
                <a:solidFill>
                  <a:schemeClr val="tx1"/>
                </a:solidFill>
                <a:effectLst/>
                <a:latin typeface="Segoe UI Light" pitchFamily="34" charset="0"/>
                <a:ea typeface="+mn-ea"/>
                <a:cs typeface="+mn-cs"/>
              </a:rPr>
              <a:t>SequenceFile</a:t>
            </a:r>
            <a:r>
              <a:rPr lang="en-US" sz="900" b="0" i="0" u="none" strike="noStrike" kern="1200" dirty="0">
                <a:solidFill>
                  <a:schemeClr val="tx1"/>
                </a:solidFill>
                <a:effectLst/>
                <a:latin typeface="Segoe UI Light" pitchFamily="34" charset="0"/>
                <a:ea typeface="+mn-ea"/>
                <a:cs typeface="+mn-cs"/>
              </a:rPr>
              <a:t> in a given path in the local filesystem,</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HDFS, or any other Hadoop-supported file system.</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Only available on RDDs of key-value pairs that either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implement the Writable interface of Hadoop, or are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implicitly convertible to Writable (Spark includes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conversions for basic types like </a:t>
            </a:r>
            <a:r>
              <a:rPr lang="en-US" sz="900" b="0" i="0" u="none" strike="noStrike" kern="1200" dirty="0" err="1">
                <a:solidFill>
                  <a:schemeClr val="tx1"/>
                </a:solidFill>
                <a:effectLst/>
                <a:latin typeface="Segoe UI Light" pitchFamily="34" charset="0"/>
                <a:ea typeface="+mn-ea"/>
                <a:cs typeface="+mn-cs"/>
              </a:rPr>
              <a:t>Int</a:t>
            </a:r>
            <a:r>
              <a:rPr lang="en-US" sz="900" b="0" i="0" u="none" strike="noStrike" kern="1200" baseline="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rPr>
              <a:t>Double, String).</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countByKey</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Map” of (K, </a:t>
            </a:r>
            <a:r>
              <a:rPr lang="en-US" sz="900" b="0" i="0" u="none" strike="noStrike" kern="1200" dirty="0" err="1">
                <a:solidFill>
                  <a:schemeClr val="tx1"/>
                </a:solidFill>
                <a:effectLst/>
                <a:latin typeface="Segoe UI Light" pitchFamily="34" charset="0"/>
                <a:ea typeface="+mn-ea"/>
                <a:cs typeface="+mn-cs"/>
              </a:rPr>
              <a:t>Int</a:t>
            </a:r>
            <a:r>
              <a:rPr lang="en-US" sz="900" b="0" i="0" u="none" strike="noStrike" kern="1200" dirty="0">
                <a:solidFill>
                  <a:schemeClr val="tx1"/>
                </a:solidFill>
                <a:effectLst/>
                <a:latin typeface="Segoe UI Light" pitchFamily="34" charset="0"/>
                <a:ea typeface="+mn-ea"/>
                <a:cs typeface="+mn-cs"/>
              </a:rPr>
              <a:t>) pairs with the count of each key. Only available on RDDs of type (K, V). </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foreach</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Runs a function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on each element of the data set.</a:t>
            </a:r>
            <a:r>
              <a:rPr lang="en-US" sz="900" b="0" i="0" u="none" strike="noStrike" kern="1200" baseline="0" dirty="0">
                <a:solidFill>
                  <a:schemeClr val="tx1"/>
                </a:solidFill>
                <a:effectLst/>
                <a:latin typeface="Segoe UI Light" pitchFamily="34" charset="0"/>
                <a:ea typeface="+mn-ea"/>
                <a:cs typeface="+mn-cs"/>
              </a:rPr>
              <a:t> U</a:t>
            </a:r>
            <a:r>
              <a:rPr lang="en-US" sz="900" b="0" i="0" u="none" strike="noStrike" kern="1200" dirty="0">
                <a:solidFill>
                  <a:schemeClr val="tx1"/>
                </a:solidFill>
                <a:effectLst/>
                <a:latin typeface="Segoe UI Light" pitchFamily="34" charset="0"/>
                <a:ea typeface="+mn-ea"/>
                <a:cs typeface="+mn-cs"/>
              </a:rPr>
              <a:t>sually done for side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effects, such as updating an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accumulator.</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reduce(</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Aggregates elements of the data set using a function</a:t>
            </a:r>
            <a:r>
              <a:rPr lang="en-US" sz="900" b="0" i="0" u="none" strike="noStrike" kern="1200" baseline="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(which takes two arguments and returns one),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and should be commutative and associative in order to be computed correctly in parallel.</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collect()</a:t>
            </a:r>
            <a:r>
              <a:rPr lang="en-US" baseline="0" dirty="0"/>
              <a:t> – </a:t>
            </a:r>
            <a:r>
              <a:rPr lang="en-US" sz="900" b="0" i="0" u="none" strike="noStrike" kern="1200" dirty="0">
                <a:solidFill>
                  <a:schemeClr val="tx1"/>
                </a:solidFill>
                <a:effectLst/>
                <a:latin typeface="Segoe UI Light" pitchFamily="34" charset="0"/>
                <a:ea typeface="+mn-ea"/>
                <a:cs typeface="+mn-cs"/>
              </a:rPr>
              <a:t>Returns all the elements of the data set as an array at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the driver program.</a:t>
            </a:r>
            <a:r>
              <a:rPr lang="en-US" sz="900" b="0" i="0" u="none" strike="noStrike" kern="1200" baseline="0" dirty="0">
                <a:solidFill>
                  <a:schemeClr val="tx1"/>
                </a:solidFill>
                <a:effectLst/>
                <a:latin typeface="Segoe UI Light" pitchFamily="34" charset="0"/>
                <a:ea typeface="+mn-ea"/>
                <a:cs typeface="+mn-cs"/>
              </a:rPr>
              <a:t> U</a:t>
            </a:r>
            <a:r>
              <a:rPr lang="en-US" sz="900" b="0" i="0" u="none" strike="noStrike" kern="1200" dirty="0">
                <a:solidFill>
                  <a:schemeClr val="tx1"/>
                </a:solidFill>
                <a:effectLst/>
                <a:latin typeface="Segoe UI Light" pitchFamily="34" charset="0"/>
                <a:ea typeface="+mn-ea"/>
                <a:cs typeface="+mn-cs"/>
              </a:rPr>
              <a:t>sually useful after a filter or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other operation returns a sufficiently small subset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the data.</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first()</a:t>
            </a:r>
            <a:r>
              <a:rPr lang="en-US" baseline="0" dirty="0"/>
              <a:t> – </a:t>
            </a:r>
            <a:r>
              <a:rPr lang="en-US" sz="900" b="0" i="0" u="none" strike="noStrike" kern="1200" dirty="0">
                <a:solidFill>
                  <a:schemeClr val="tx1"/>
                </a:solidFill>
                <a:effectLst/>
                <a:latin typeface="Segoe UI Light" pitchFamily="34" charset="0"/>
                <a:ea typeface="+mn-ea"/>
                <a:cs typeface="+mn-cs"/>
              </a:rPr>
              <a:t>Returns the first element of the data set—similar to</a:t>
            </a:r>
            <a:r>
              <a:rPr lang="en-US" sz="900" b="0" i="0"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take(n).</a:t>
            </a:r>
            <a:endParaRPr lang="en-US" sz="900" b="0" i="0" u="none" strike="noStrike" kern="1200" dirty="0">
              <a:solidFill>
                <a:schemeClr val="tx1"/>
              </a:solidFill>
              <a:effectLst/>
              <a:latin typeface="Segoe UI Light" pitchFamily="34" charset="0"/>
              <a:ea typeface="+mn-ea"/>
              <a:cs typeface="+mn-cs"/>
            </a:endParaRPr>
          </a:p>
          <a:p>
            <a:pPr rtl="0" eaLnBrk="1" fontAlgn="auto" latinLnBrk="0" hangingPunct="1"/>
            <a:r>
              <a:rPr lang="en-US" sz="900" b="0" i="0" u="none" strike="noStrike" kern="1200" dirty="0">
                <a:solidFill>
                  <a:schemeClr val="tx1"/>
                </a:solidFill>
                <a:effectLst/>
                <a:latin typeface="Segoe UI Light" pitchFamily="34" charset="0"/>
                <a:ea typeface="+mn-ea"/>
                <a:cs typeface="+mn-cs"/>
              </a:rPr>
              <a:t>count()</a:t>
            </a:r>
            <a:r>
              <a:rPr lang="en-US" baseline="0" dirty="0"/>
              <a:t> – </a:t>
            </a:r>
            <a:r>
              <a:rPr lang="en-US" sz="900" b="0" i="0" u="none" strike="noStrike" kern="1200" dirty="0">
                <a:solidFill>
                  <a:schemeClr val="tx1"/>
                </a:solidFill>
                <a:effectLst/>
                <a:latin typeface="Segoe UI Light" pitchFamily="34" charset="0"/>
                <a:ea typeface="+mn-ea"/>
                <a:cs typeface="+mn-cs"/>
              </a:rPr>
              <a:t>Returns the number of elements in the data set.</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take(</a:t>
            </a:r>
            <a:r>
              <a:rPr lang="en-US" sz="900" b="0" i="1" u="none" strike="noStrike" kern="1200" dirty="0">
                <a:solidFill>
                  <a:schemeClr val="tx1"/>
                </a:solidFill>
                <a:effectLst/>
                <a:latin typeface="Segoe UI Light" pitchFamily="34" charset="0"/>
                <a:ea typeface="+mn-ea"/>
                <a:cs typeface="+mn-cs"/>
              </a:rPr>
              <a:t>n</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an array with the first </a:t>
            </a:r>
            <a:r>
              <a:rPr lang="en-US" sz="900" b="0" i="1" u="none" strike="noStrike" kern="1200" dirty="0">
                <a:solidFill>
                  <a:schemeClr val="tx1"/>
                </a:solidFill>
                <a:effectLst/>
                <a:latin typeface="Segoe UI Light" pitchFamily="34" charset="0"/>
                <a:ea typeface="+mn-ea"/>
                <a:cs typeface="+mn-cs"/>
              </a:rPr>
              <a:t>n </a:t>
            </a:r>
            <a:r>
              <a:rPr lang="en-US" sz="900" b="0" i="0" u="none" strike="noStrike" kern="1200" dirty="0">
                <a:solidFill>
                  <a:schemeClr val="tx1"/>
                </a:solidFill>
                <a:effectLst/>
                <a:latin typeface="Segoe UI Light" pitchFamily="34" charset="0"/>
                <a:ea typeface="+mn-ea"/>
                <a:cs typeface="+mn-cs"/>
              </a:rPr>
              <a:t>elements of the data set.</a:t>
            </a:r>
            <a:r>
              <a:rPr lang="en-US" sz="900" b="0" i="0" u="none" strike="noStrike" kern="1200" baseline="0" dirty="0">
                <a:solidFill>
                  <a:schemeClr val="tx1"/>
                </a:solidFill>
                <a:effectLst/>
                <a:latin typeface="Segoe UI Light" pitchFamily="34" charset="0"/>
                <a:ea typeface="+mn-ea"/>
                <a:cs typeface="+mn-cs"/>
              </a:rPr>
              <a:t> C</a:t>
            </a:r>
            <a:r>
              <a:rPr lang="en-US" sz="900" b="0" i="0" u="none" strike="noStrike" kern="1200" dirty="0">
                <a:solidFill>
                  <a:schemeClr val="tx1"/>
                </a:solidFill>
                <a:effectLst/>
                <a:latin typeface="Segoe UI Light" pitchFamily="34" charset="0"/>
                <a:ea typeface="+mn-ea"/>
                <a:cs typeface="+mn-cs"/>
              </a:rPr>
              <a:t>urrently not executed in parallel, instead the driver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program computes all the elements.</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takeSample</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withReplacement</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fraction</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seed</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an array with a random sample of </a:t>
            </a:r>
            <a:r>
              <a:rPr lang="en-US" sz="900" b="0" i="1" u="none" strike="noStrike" kern="1200" dirty="0" err="1">
                <a:solidFill>
                  <a:schemeClr val="tx1"/>
                </a:solidFill>
                <a:effectLst/>
                <a:latin typeface="Segoe UI Light" pitchFamily="34" charset="0"/>
                <a:ea typeface="+mn-ea"/>
                <a:cs typeface="+mn-cs"/>
              </a:rPr>
              <a:t>num</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elements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the data set, with or without replacement, using the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given random number generator seed.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1916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shows a list of RDD-supported persistence options.</a:t>
            </a:r>
            <a:endParaRPr lang="en-US" dirty="0"/>
          </a:p>
          <a:p>
            <a:endParaRPr lang="en-US" dirty="0"/>
          </a:p>
          <a:p>
            <a:r>
              <a:rPr lang="en-US" b="1" u="sng" dirty="0"/>
              <a:t>Talking</a:t>
            </a:r>
            <a:r>
              <a:rPr lang="en-US" b="1" u="sng" baseline="0" dirty="0"/>
              <a:t> points</a:t>
            </a:r>
            <a:r>
              <a:rPr lang="en-US" b="0" u="none" baseline="0" dirty="0"/>
              <a:t>:</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MEMORY_ONLY – Store RDD as </a:t>
            </a:r>
            <a:r>
              <a:rPr lang="en-US" sz="900" b="0" i="0" u="none" strike="noStrike" kern="1200" dirty="0" err="1">
                <a:solidFill>
                  <a:schemeClr val="tx1"/>
                </a:solidFill>
                <a:effectLst/>
                <a:latin typeface="Segoe UI Light" pitchFamily="34" charset="0"/>
                <a:ea typeface="+mn-ea"/>
                <a:cs typeface="+mn-cs"/>
              </a:rPr>
              <a:t>deserialized</a:t>
            </a:r>
            <a:r>
              <a:rPr lang="en-US" sz="900" b="0" i="0" u="none" strike="noStrike" kern="1200" dirty="0">
                <a:solidFill>
                  <a:schemeClr val="tx1"/>
                </a:solidFill>
                <a:effectLst/>
                <a:latin typeface="Segoe UI Light" pitchFamily="34" charset="0"/>
                <a:ea typeface="+mn-ea"/>
                <a:cs typeface="+mn-cs"/>
              </a:rPr>
              <a:t> Java objects in the JVM. If the RDD does not fit in-memory, some partitions will not be cached and will be recomputed on the fly each time they</a:t>
            </a:r>
            <a:r>
              <a:rPr lang="en-US" sz="900" b="0" i="0" u="none" strike="noStrike" kern="1200" baseline="0" dirty="0">
                <a:solidFill>
                  <a:schemeClr val="tx1"/>
                </a:solidFill>
                <a:effectLst/>
                <a:latin typeface="Segoe UI Light" pitchFamily="34" charset="0"/>
                <a:ea typeface="+mn-ea"/>
                <a:cs typeface="+mn-cs"/>
              </a:rPr>
              <a:t> a</a:t>
            </a:r>
            <a:r>
              <a:rPr lang="en-US" sz="900" b="0" i="0" u="none" strike="noStrike" kern="1200" dirty="0">
                <a:solidFill>
                  <a:schemeClr val="tx1"/>
                </a:solidFill>
                <a:effectLst/>
                <a:latin typeface="Segoe UI Light" pitchFamily="34" charset="0"/>
                <a:ea typeface="+mn-ea"/>
                <a:cs typeface="+mn-cs"/>
              </a:rPr>
              <a:t>re needed. This is the default level.</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MEMORY_AND_DISK – Store RDD as </a:t>
            </a:r>
            <a:r>
              <a:rPr lang="en-US" sz="900" b="0" i="0" u="none" strike="noStrike" kern="1200" dirty="0" err="1">
                <a:solidFill>
                  <a:schemeClr val="tx1"/>
                </a:solidFill>
                <a:effectLst/>
                <a:latin typeface="Segoe UI Light" pitchFamily="34" charset="0"/>
                <a:ea typeface="+mn-ea"/>
                <a:cs typeface="+mn-cs"/>
              </a:rPr>
              <a:t>deserialized</a:t>
            </a:r>
            <a:r>
              <a:rPr lang="en-US" sz="900" b="0" i="0" u="none" strike="noStrike" kern="1200" dirty="0">
                <a:solidFill>
                  <a:schemeClr val="tx1"/>
                </a:solidFill>
                <a:effectLst/>
                <a:latin typeface="Segoe UI Light" pitchFamily="34" charset="0"/>
                <a:ea typeface="+mn-ea"/>
                <a:cs typeface="+mn-cs"/>
              </a:rPr>
              <a:t> Java objects in the JVM. If the RDD does not fit in-memory, store the partitions that do not fit on-disk, and read them from there when they are needed.</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MEMORY_ONLY_SER – Store RDD as serialized Java objects (one byte array per partition). This is generally more space-efficient than </a:t>
            </a:r>
            <a:r>
              <a:rPr lang="en-US" sz="900" b="0" i="0" u="none" strike="noStrike" kern="1200" dirty="0" err="1">
                <a:solidFill>
                  <a:schemeClr val="tx1"/>
                </a:solidFill>
                <a:effectLst/>
                <a:latin typeface="Segoe UI Light" pitchFamily="34" charset="0"/>
                <a:ea typeface="+mn-ea"/>
                <a:cs typeface="+mn-cs"/>
              </a:rPr>
              <a:t>deserialized</a:t>
            </a:r>
            <a:r>
              <a:rPr lang="en-US" sz="900" b="0" i="0" u="none" strike="noStrike" kern="1200" dirty="0">
                <a:solidFill>
                  <a:schemeClr val="tx1"/>
                </a:solidFill>
                <a:effectLst/>
                <a:latin typeface="Segoe UI Light" pitchFamily="34" charset="0"/>
                <a:ea typeface="+mn-ea"/>
                <a:cs typeface="+mn-cs"/>
              </a:rPr>
              <a:t> objects, especially when using a </a:t>
            </a:r>
            <a:r>
              <a:rPr lang="en-US" sz="900" b="0" i="0" u="none" strike="noStrike" kern="1200" baseline="0" dirty="0">
                <a:solidFill>
                  <a:schemeClr val="tx1"/>
                </a:solidFill>
                <a:effectLst/>
                <a:latin typeface="Segoe UI Light" pitchFamily="34" charset="0"/>
                <a:ea typeface="+mn-ea"/>
                <a:cs typeface="+mn-cs"/>
              </a:rPr>
              <a:t>fast </a:t>
            </a:r>
            <a:r>
              <a:rPr lang="en-US" sz="900" b="0" i="0" u="none" strike="noStrike" kern="1200" baseline="0" dirty="0" err="1">
                <a:solidFill>
                  <a:schemeClr val="tx1"/>
                </a:solidFill>
                <a:effectLst/>
                <a:latin typeface="Segoe UI Light" pitchFamily="34" charset="0"/>
                <a:ea typeface="+mn-ea"/>
                <a:cs typeface="+mn-cs"/>
              </a:rPr>
              <a:t>serializer</a:t>
            </a:r>
            <a:r>
              <a:rPr lang="en-US" sz="900" b="0" i="0" u="none" strike="noStrike" kern="1200" dirty="0">
                <a:solidFill>
                  <a:schemeClr val="tx1"/>
                </a:solidFill>
                <a:effectLst/>
                <a:latin typeface="Segoe UI Light" pitchFamily="34" charset="0"/>
                <a:ea typeface="+mn-ea"/>
                <a:cs typeface="+mn-cs"/>
              </a:rPr>
              <a:t>, but it is more CPU-intensive to read.</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MEMORY_AND_DISK_SER – Similar to MEMORY_ONLY_SER, but spills partitions that do not fit in-memory to disk, instead of </a:t>
            </a:r>
            <a:r>
              <a:rPr lang="en-US" sz="900" b="0" i="0" u="none" strike="noStrike" kern="1200" dirty="0" err="1">
                <a:solidFill>
                  <a:schemeClr val="tx1"/>
                </a:solidFill>
                <a:effectLst/>
                <a:latin typeface="Segoe UI Light" pitchFamily="34" charset="0"/>
                <a:ea typeface="+mn-ea"/>
                <a:cs typeface="+mn-cs"/>
              </a:rPr>
              <a:t>recomputing</a:t>
            </a:r>
            <a:r>
              <a:rPr lang="en-US" sz="900" b="0" i="0" u="none" strike="noStrike" kern="1200" dirty="0">
                <a:solidFill>
                  <a:schemeClr val="tx1"/>
                </a:solidFill>
                <a:effectLst/>
                <a:latin typeface="Segoe UI Light" pitchFamily="34" charset="0"/>
                <a:ea typeface="+mn-ea"/>
                <a:cs typeface="+mn-cs"/>
              </a:rPr>
              <a:t> them on the fly each time they are needed.</a:t>
            </a:r>
          </a:p>
          <a:p>
            <a:pPr rtl="0" eaLnBrk="1" fontAlgn="t" latinLnBrk="0" hangingPunct="1"/>
            <a:r>
              <a:rPr lang="en-US" sz="900" b="0" i="0" u="none" strike="noStrike" kern="1200" dirty="0">
                <a:solidFill>
                  <a:schemeClr val="tx1"/>
                </a:solidFill>
                <a:effectLst/>
                <a:latin typeface="Segoe UI Light" pitchFamily="34" charset="0"/>
                <a:ea typeface="+mn-ea"/>
                <a:cs typeface="+mn-cs"/>
              </a:rPr>
              <a:t>DISK_ONLY – Stores the RDD partitions only on-disk.</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MEMORY_ONLY_2, MEMORY_AND_DISK_2, and</a:t>
            </a:r>
            <a:r>
              <a:rPr lang="en-US" sz="900" b="0" i="0" u="none" strike="noStrike" kern="1200" baseline="0" dirty="0">
                <a:solidFill>
                  <a:schemeClr val="tx1"/>
                </a:solidFill>
                <a:effectLst/>
                <a:latin typeface="Segoe UI Light" pitchFamily="34" charset="0"/>
                <a:ea typeface="+mn-ea"/>
                <a:cs typeface="+mn-cs"/>
              </a:rPr>
              <a:t> more</a:t>
            </a:r>
            <a:r>
              <a:rPr lang="en-US" sz="900" b="0" i="0" u="none" strike="noStrike" kern="1200" dirty="0">
                <a:solidFill>
                  <a:schemeClr val="tx1"/>
                </a:solidFill>
                <a:effectLst/>
                <a:latin typeface="Segoe UI Light" pitchFamily="34" charset="0"/>
                <a:ea typeface="+mn-ea"/>
                <a:cs typeface="+mn-cs"/>
              </a:rPr>
              <a:t> – Same as the levels above, but replicates each partition on two cluster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34657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gives an explanation of accumulators.</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Accumulators are variables that can only be added to through an associative operation.</a:t>
            </a:r>
          </a:p>
          <a:p>
            <a:pPr marL="171450" indent="-171450">
              <a:buFont typeface="Arial" panose="020B0604020202020204" pitchFamily="34" charset="0"/>
              <a:buChar char="•"/>
            </a:pPr>
            <a:r>
              <a:rPr lang="en-US" dirty="0"/>
              <a:t>They are used to implement counters and sums efficiently in parallel.</a:t>
            </a:r>
          </a:p>
          <a:p>
            <a:pPr marL="171450" indent="-171450">
              <a:buFont typeface="Arial" panose="020B0604020202020204" pitchFamily="34" charset="0"/>
              <a:buChar char="•"/>
            </a:pPr>
            <a:r>
              <a:rPr lang="en-US" dirty="0"/>
              <a:t>Spark natively supports accumulators of numeric value types and standard mutable collections; programmers can extend for new types.</a:t>
            </a:r>
          </a:p>
          <a:p>
            <a:pPr marL="171450" indent="-171450">
              <a:buFont typeface="Arial" panose="020B0604020202020204" pitchFamily="34" charset="0"/>
              <a:buChar char="•"/>
            </a:pPr>
            <a:r>
              <a:rPr lang="en-US" dirty="0"/>
              <a:t>Only the driver program can read the value of an accumulator; the tasks cannot.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030794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Hands</a:t>
            </a:r>
            <a:r>
              <a:rPr lang="en-US" b="1" u="sng" baseline="0" dirty="0"/>
              <a:t>-on Lab:</a:t>
            </a:r>
            <a:r>
              <a:rPr lang="en-US" b="0" u="none" baseline="0" dirty="0"/>
              <a:t> </a:t>
            </a:r>
            <a:r>
              <a:rPr lang="en-US" dirty="0"/>
              <a:t>Microsoft Azure</a:t>
            </a:r>
            <a:r>
              <a:rPr lang="en-US" sz="900" b="0" i="0" u="none" strike="noStrike" kern="1200" dirty="0">
                <a:solidFill>
                  <a:schemeClr val="tx1"/>
                </a:solidFill>
                <a:effectLst/>
                <a:latin typeface="Segoe UI Light" pitchFamily="34" charset="0"/>
                <a:ea typeface="+mn-ea"/>
                <a:cs typeface="+mn-cs"/>
              </a:rPr>
              <a:t> – </a:t>
            </a:r>
            <a:r>
              <a:rPr lang="en-US" dirty="0"/>
              <a:t>Analyze logs in HDInsight Spark using a custom library: Save</a:t>
            </a:r>
            <a:r>
              <a:rPr lang="en-US" baseline="0" dirty="0"/>
              <a:t> Data as a RDD</a:t>
            </a:r>
            <a:endParaRPr lang="en-US" dirty="0"/>
          </a:p>
          <a:p>
            <a:endParaRPr lang="en-US" b="1" u="sng" dirty="0"/>
          </a:p>
          <a:p>
            <a:r>
              <a:rPr lang="en-US" b="1" u="sng" dirty="0"/>
              <a:t>Source:</a:t>
            </a:r>
            <a:r>
              <a:rPr lang="en-US" b="0" u="none" dirty="0"/>
              <a:t> </a:t>
            </a:r>
            <a:r>
              <a:rPr lang="en-US" b="0" u="none" baseline="0" dirty="0"/>
              <a:t> </a:t>
            </a:r>
            <a:r>
              <a:rPr lang="en-US" dirty="0"/>
              <a:t>https://azure.microsoft.com/en-us/documentation/articles/hdinsight-apache-spark-custom-library-website-log-analysis/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553877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58847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7720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535758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efines the notebook</a:t>
            </a:r>
            <a:r>
              <a:rPr lang="en-US" b="0" u="none" baseline="0" dirty="0"/>
              <a:t>s that interact when developing in Apache Spark.</a:t>
            </a:r>
            <a:endParaRPr lang="en-US" b="1" u="sng" dirty="0"/>
          </a:p>
          <a:p>
            <a:endParaRPr lang="en-US" dirty="0"/>
          </a:p>
          <a:p>
            <a:r>
              <a:rPr lang="en-US" b="1" u="sng" dirty="0"/>
              <a:t>Talking</a:t>
            </a:r>
            <a:r>
              <a:rPr lang="en-US" b="1" u="sng" baseline="0" dirty="0"/>
              <a:t> points</a:t>
            </a:r>
            <a:r>
              <a:rPr lang="en-US" b="0" u="none" baseline="0" dirty="0"/>
              <a:t>:</a:t>
            </a:r>
          </a:p>
          <a:p>
            <a:r>
              <a:rPr lang="en-US" dirty="0"/>
              <a:t>Notebooks</a:t>
            </a:r>
            <a:r>
              <a:rPr lang="en-US" baseline="0" dirty="0"/>
              <a:t> are:</a:t>
            </a:r>
          </a:p>
          <a:p>
            <a:pPr marL="171450" indent="-171450">
              <a:buFont typeface="Arial" panose="020B0604020202020204" pitchFamily="34" charset="0"/>
              <a:buChar char="•"/>
            </a:pPr>
            <a:r>
              <a:rPr lang="en-US" dirty="0"/>
              <a:t>Web-based, interactive servers for REPL, also known as Read-Evaluate-Print-Loop style programming.</a:t>
            </a:r>
          </a:p>
          <a:p>
            <a:pPr marL="171450" indent="-171450">
              <a:buFont typeface="Arial" panose="020B0604020202020204" pitchFamily="34" charset="0"/>
              <a:buChar char="•"/>
            </a:pPr>
            <a:r>
              <a:rPr lang="en-US" dirty="0"/>
              <a:t>Well-suited for prototyping, rapid development, exploration, discovery, and iterative development.</a:t>
            </a:r>
          </a:p>
          <a:p>
            <a:pPr marL="171450" indent="-171450">
              <a:buFont typeface="Arial" panose="020B0604020202020204" pitchFamily="34" charset="0"/>
              <a:buChar char="•"/>
            </a:pPr>
            <a:r>
              <a:rPr lang="en-US" dirty="0"/>
              <a:t>Designed to consist of code, data, visualization, comments, and notes.</a:t>
            </a:r>
          </a:p>
          <a:p>
            <a:pPr marL="171450" indent="-171450">
              <a:buFont typeface="Arial" panose="020B0604020202020204" pitchFamily="34" charset="0"/>
              <a:buChar char="•"/>
            </a:pPr>
            <a:r>
              <a:rPr lang="en-US" dirty="0"/>
              <a:t>Designed to enable collaboration among team members.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286625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a:t>
            </a:r>
            <a:r>
              <a:rPr lang="en-US" b="0" u="none" baseline="0" dirty="0"/>
              <a:t>This slide describes the process and architecture of the Zeppelin notebook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Its name is inspired by scientific and statistical languages (Julia, Python, and R).</a:t>
            </a:r>
          </a:p>
          <a:p>
            <a:pPr marL="171450" indent="-171450">
              <a:buFont typeface="Arial" panose="020B0604020202020204" pitchFamily="34" charset="0"/>
              <a:buChar char="•"/>
            </a:pPr>
            <a:r>
              <a:rPr lang="en-US" dirty="0"/>
              <a:t>Based on (and an evolution of) </a:t>
            </a:r>
            <a:r>
              <a:rPr lang="en-US" dirty="0" err="1"/>
              <a:t>IPython</a:t>
            </a:r>
            <a:r>
              <a:rPr lang="en-US" dirty="0"/>
              <a:t>. (Soon </a:t>
            </a:r>
            <a:r>
              <a:rPr lang="en-US" dirty="0" err="1"/>
              <a:t>IPython</a:t>
            </a:r>
            <a:r>
              <a:rPr lang="en-US" dirty="0"/>
              <a:t> will not ship separately.)</a:t>
            </a:r>
          </a:p>
          <a:p>
            <a:pPr marL="171450" indent="-171450">
              <a:buFont typeface="Arial" panose="020B0604020202020204" pitchFamily="34" charset="0"/>
              <a:buChar char="•"/>
            </a:pPr>
            <a:r>
              <a:rPr lang="en-US" dirty="0"/>
              <a:t>Is language agnostic. Languages are supported through kernels, a program that runs and introspects the users code. </a:t>
            </a:r>
          </a:p>
          <a:p>
            <a:pPr marL="171450" indent="-171450">
              <a:buFont typeface="Arial" panose="020B0604020202020204" pitchFamily="34" charset="0"/>
              <a:buChar char="•"/>
            </a:pPr>
            <a:r>
              <a:rPr lang="en-US" dirty="0"/>
              <a:t>Supports a rich REPL protocol.</a:t>
            </a:r>
          </a:p>
          <a:p>
            <a:pPr marL="171450" indent="-171450">
              <a:buFont typeface="Arial" panose="020B0604020202020204" pitchFamily="34" charset="0"/>
              <a:buChar char="•"/>
            </a:pPr>
            <a:r>
              <a:rPr lang="en-US" dirty="0"/>
              <a:t>Includes:</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notebook document format (.</a:t>
            </a:r>
            <a:r>
              <a:rPr lang="en-US" sz="1836" dirty="0" err="1">
                <a:gradFill>
                  <a:gsLst>
                    <a:gs pos="85321">
                      <a:srgbClr val="505050"/>
                    </a:gs>
                    <a:gs pos="57000">
                      <a:srgbClr val="505050"/>
                    </a:gs>
                  </a:gsLst>
                </a:gradFill>
              </a:rPr>
              <a:t>ipynb</a:t>
            </a:r>
            <a:r>
              <a:rPr lang="en-US" sz="1836" dirty="0">
                <a:gradFill>
                  <a:gsLst>
                    <a:gs pos="85321">
                      <a:srgbClr val="505050"/>
                    </a:gs>
                    <a:gs pos="57000">
                      <a:srgbClr val="505050"/>
                    </a:gs>
                  </a:gsLst>
                </a:gradFill>
              </a:rPr>
              <a:t>)</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Interactive web-based notebook</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a:t>
            </a:r>
            <a:r>
              <a:rPr lang="en-US" sz="1836" dirty="0" err="1">
                <a:gradFill>
                  <a:gsLst>
                    <a:gs pos="85321">
                      <a:srgbClr val="505050"/>
                    </a:gs>
                    <a:gs pos="57000">
                      <a:srgbClr val="505050"/>
                    </a:gs>
                  </a:gsLst>
                </a:gradFill>
              </a:rPr>
              <a:t>Qt</a:t>
            </a:r>
            <a:r>
              <a:rPr lang="en-US" sz="1836" dirty="0">
                <a:gradFill>
                  <a:gsLst>
                    <a:gs pos="85321">
                      <a:srgbClr val="505050"/>
                    </a:gs>
                    <a:gs pos="57000">
                      <a:srgbClr val="505050"/>
                    </a:gs>
                  </a:gsLst>
                </a:gradFill>
              </a:rPr>
              <a:t> console</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Terminal console</a:t>
            </a:r>
          </a:p>
          <a:p>
            <a:pPr marL="512353" lvl="0" indent="-342900" defTabSz="932597">
              <a:spcAft>
                <a:spcPts val="612"/>
              </a:spcAft>
              <a:buFont typeface="Arial" panose="020B0604020202020204" pitchFamily="34" charset="0"/>
              <a:buChar char="•"/>
            </a:pPr>
            <a:r>
              <a:rPr lang="en-US" sz="1836" dirty="0">
                <a:gradFill>
                  <a:gsLst>
                    <a:gs pos="85321">
                      <a:srgbClr val="505050"/>
                    </a:gs>
                    <a:gs pos="57000">
                      <a:srgbClr val="505050"/>
                    </a:gs>
                  </a:gsLst>
                </a:gradFill>
              </a:rPr>
              <a:t>Notebook viewer (</a:t>
            </a:r>
            <a:r>
              <a:rPr lang="en-US" sz="1836" dirty="0" err="1">
                <a:gradFill>
                  <a:gsLst>
                    <a:gs pos="85321">
                      <a:srgbClr val="505050"/>
                    </a:gs>
                    <a:gs pos="57000">
                      <a:srgbClr val="505050"/>
                    </a:gs>
                  </a:gsLst>
                </a:gradFill>
              </a:rPr>
              <a:t>nbviewer</a:t>
            </a:r>
            <a:r>
              <a:rPr lang="en-US" sz="1836" dirty="0">
                <a:gradFill>
                  <a:gsLst>
                    <a:gs pos="85321">
                      <a:srgbClr val="505050"/>
                    </a:gs>
                    <a:gs pos="57000">
                      <a:srgbClr val="505050"/>
                    </a:gs>
                  </a:gsLst>
                </a:gradFill>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05570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process and architecture of Zeppelin notebooks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Zeppelin is an Apache project currently in incubation. </a:t>
            </a:r>
          </a:p>
          <a:p>
            <a:pPr marL="171450" indent="-171450">
              <a:buFont typeface="Arial" panose="020B0604020202020204" pitchFamily="34" charset="0"/>
              <a:buChar char="•"/>
            </a:pPr>
            <a:r>
              <a:rPr lang="en-US" dirty="0"/>
              <a:t>It provides built-in Apache Spark integration (no need to build a separate module, plugin, or library for it). Spark integration is a feature of Zeppelin, and provides:</a:t>
            </a:r>
          </a:p>
          <a:p>
            <a:pPr marL="388712" lvl="1" indent="-171450">
              <a:buFont typeface="Arial" panose="020B0604020202020204" pitchFamily="34" charset="0"/>
              <a:buChar char="•"/>
            </a:pPr>
            <a:r>
              <a:rPr lang="en-US" dirty="0"/>
              <a:t>Automatic </a:t>
            </a:r>
            <a:r>
              <a:rPr lang="en-US" dirty="0" err="1"/>
              <a:t>SparkContext</a:t>
            </a:r>
            <a:r>
              <a:rPr lang="en-US" dirty="0"/>
              <a:t> and </a:t>
            </a:r>
            <a:r>
              <a:rPr lang="en-US" dirty="0" err="1"/>
              <a:t>SQLContext</a:t>
            </a:r>
            <a:r>
              <a:rPr lang="en-US" dirty="0"/>
              <a:t> injection</a:t>
            </a:r>
          </a:p>
          <a:p>
            <a:pPr marL="388712" lvl="1" indent="-171450">
              <a:buFont typeface="Arial" panose="020B0604020202020204" pitchFamily="34" charset="0"/>
              <a:buChar char="•"/>
            </a:pPr>
            <a:r>
              <a:rPr lang="en-US" dirty="0"/>
              <a:t>Runtime jar dependency loading from local filesystem or maven repository</a:t>
            </a:r>
          </a:p>
          <a:p>
            <a:pPr marL="388712" lvl="1" indent="-171450">
              <a:buFont typeface="Arial" panose="020B0604020202020204" pitchFamily="34" charset="0"/>
              <a:buChar char="•"/>
            </a:pPr>
            <a:r>
              <a:rPr lang="en-US" dirty="0"/>
              <a:t>Job cancellation capabilities while displaying progress</a:t>
            </a:r>
          </a:p>
          <a:p>
            <a:pPr marL="171450" indent="-171450">
              <a:buFont typeface="Arial" panose="020B0604020202020204" pitchFamily="34" charset="0"/>
              <a:buChar char="•"/>
            </a:pPr>
            <a:r>
              <a:rPr lang="en-US" dirty="0"/>
              <a:t>It is based on an interpreter concept that enables any language/data-processing-backend to be plugged into Zeppelin. Current languages included in the Zeppelin interpreter are: </a:t>
            </a:r>
          </a:p>
          <a:p>
            <a:pPr marL="388712" lvl="1" indent="-171450">
              <a:buFont typeface="Arial" panose="020B0604020202020204" pitchFamily="34" charset="0"/>
              <a:buChar char="•"/>
            </a:pPr>
            <a:r>
              <a:rPr lang="en-US" dirty="0"/>
              <a:t>Scala (with Apache Spark)</a:t>
            </a:r>
          </a:p>
          <a:p>
            <a:pPr marL="388712" lvl="1" indent="-171450">
              <a:buFont typeface="Arial" panose="020B0604020202020204" pitchFamily="34" charset="0"/>
              <a:buChar char="•"/>
            </a:pPr>
            <a:r>
              <a:rPr lang="en-US" dirty="0"/>
              <a:t>Spark SQL</a:t>
            </a:r>
          </a:p>
          <a:p>
            <a:pPr marL="388712" lvl="1" indent="-171450">
              <a:buFont typeface="Arial" panose="020B0604020202020204" pitchFamily="34" charset="0"/>
              <a:buChar char="•"/>
            </a:pPr>
            <a:r>
              <a:rPr lang="en-US" dirty="0"/>
              <a:t>Markdown</a:t>
            </a:r>
          </a:p>
          <a:p>
            <a:pPr marL="388712" lvl="1" indent="-171450">
              <a:buFont typeface="Arial" panose="020B0604020202020204" pitchFamily="34" charset="0"/>
              <a:buChar char="•"/>
            </a:pPr>
            <a:r>
              <a:rPr lang="en-US" dirty="0"/>
              <a:t>Shell </a:t>
            </a:r>
          </a:p>
          <a:p>
            <a:pPr marL="171450" indent="-171450">
              <a:buFont typeface="Arial" panose="020B0604020202020204" pitchFamily="34" charset="0"/>
              <a:buChar char="•"/>
            </a:pPr>
            <a:r>
              <a:rPr lang="en-US" dirty="0"/>
              <a:t>Share the notebook URL among collaborators; Zeppelin can then broadcast any changes in real time</a:t>
            </a:r>
          </a:p>
          <a:p>
            <a:pPr marL="171450" indent="-171450">
              <a:buFont typeface="Arial" panose="020B0604020202020204" pitchFamily="34" charset="0"/>
              <a:buChar char="•"/>
            </a:pPr>
            <a:r>
              <a:rPr lang="en-US" dirty="0"/>
              <a:t>Zeppelin provides a URL to display only the results. It does not include a menu or buttons, which means you can easily embed it as an iframe inside of your website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088802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dirty="0"/>
              <a:t> and Zeppelin Notebooks (Channel 9)</a:t>
            </a:r>
            <a:endParaRPr lang="en-US" b="1" u="sng"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https://channel9.msdn.com/Series/Azure-Data-Lake/Whats-up-with-Spark35-Jupyter-and-Zepplein-Notebooks</a:t>
            </a:r>
          </a:p>
          <a:p>
            <a:endParaRPr lang="en-US" dirty="0"/>
          </a:p>
          <a:p>
            <a:r>
              <a:rPr lang="en-US" dirty="0"/>
              <a:t>Microsoft</a:t>
            </a:r>
            <a:r>
              <a:rPr lang="en-US" baseline="0" dirty="0"/>
              <a:t> Azure</a:t>
            </a:r>
            <a:r>
              <a:rPr lang="en-US" dirty="0"/>
              <a:t> – </a:t>
            </a:r>
            <a:r>
              <a:rPr lang="en-US" baseline="0" dirty="0"/>
              <a:t>Getting Started: Create Apache Spark cluster on Azure HDInsight (Linux) and run interactive queries using Spark SQL </a:t>
            </a:r>
            <a:r>
              <a:rPr lang="en-US" dirty="0"/>
              <a:t>– Run Spark SQL queries using a </a:t>
            </a:r>
            <a:r>
              <a:rPr lang="en-US" dirty="0" err="1"/>
              <a:t>Jupyter</a:t>
            </a:r>
            <a:r>
              <a:rPr lang="en-US" dirty="0"/>
              <a:t> notebook</a:t>
            </a:r>
          </a:p>
          <a:p>
            <a:r>
              <a:rPr lang="en-US" dirty="0"/>
              <a:t>https://azure.microsoft.com/en-us/documentation/articles/hdinsight-apache-spark-jupyter-spark-sql/</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605547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begins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demo, you will see how you can use a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notebook to run Spark SQL queries against a Spark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From the Azure Preview Portal</a:t>
            </a:r>
            <a:r>
              <a:rPr lang="en-US" sz="900" b="0" i="0" kern="1200" baseline="0" dirty="0">
                <a:solidFill>
                  <a:schemeClr val="tx1"/>
                </a:solidFill>
                <a:effectLst/>
                <a:latin typeface="Segoe UI Light" pitchFamily="34" charset="0"/>
                <a:ea typeface="+mn-ea"/>
                <a:cs typeface="+mn-cs"/>
              </a:rPr>
              <a:t> on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click the tile for your Spark cluster (if you pinned it to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a:t>
            </a:r>
            <a:r>
              <a:rPr lang="en-US" dirty="0"/>
              <a:t>You can also navigate to your cluster under </a:t>
            </a:r>
            <a:r>
              <a:rPr lang="en-US" b="1" dirty="0"/>
              <a:t>Browse All</a:t>
            </a:r>
            <a:r>
              <a:rPr lang="en-US" dirty="0"/>
              <a:t> &gt; </a:t>
            </a:r>
            <a:r>
              <a:rPr lang="en-US" b="1" dirty="0"/>
              <a:t>HDInsight Clusters</a:t>
            </a:r>
            <a:r>
              <a:rPr lang="en-US" dirty="0"/>
              <a:t>. </a:t>
            </a: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From the Spark cluster blade, you can navigate</a:t>
            </a:r>
            <a:r>
              <a:rPr lang="en-US" sz="900" b="0" i="0" kern="1200" baseline="0" dirty="0">
                <a:solidFill>
                  <a:schemeClr val="tx1"/>
                </a:solidFill>
                <a:effectLst/>
                <a:latin typeface="Segoe UI Light" pitchFamily="34" charset="0"/>
                <a:ea typeface="+mn-ea"/>
                <a:cs typeface="+mn-cs"/>
              </a:rPr>
              <a:t> to the </a:t>
            </a:r>
            <a:r>
              <a:rPr lang="en-US" sz="900" b="1" i="0" kern="1200" dirty="0">
                <a:solidFill>
                  <a:schemeClr val="tx1"/>
                </a:solidFill>
                <a:effectLst/>
                <a:latin typeface="Segoe UI Light" pitchFamily="34" charset="0"/>
                <a:ea typeface="+mn-ea"/>
                <a:cs typeface="+mn-cs"/>
              </a:rPr>
              <a:t>Cluster Dashboard</a:t>
            </a:r>
            <a:r>
              <a:rPr lang="en-US" sz="900" b="0" i="0" kern="1200" dirty="0">
                <a:solidFill>
                  <a:schemeClr val="tx1"/>
                </a:solidFill>
                <a:effectLst/>
                <a:latin typeface="Segoe UI Light" pitchFamily="34" charset="0"/>
                <a:ea typeface="+mn-ea"/>
                <a:cs typeface="+mn-cs"/>
              </a:rPr>
              <a:t> blade from the Quick links, then click </a:t>
            </a:r>
            <a:r>
              <a:rPr lang="en-US" sz="900" b="1" i="0" kern="1200" dirty="0" err="1">
                <a:solidFill>
                  <a:schemeClr val="tx1"/>
                </a:solidFill>
                <a:effectLst/>
                <a:latin typeface="Segoe UI Light" pitchFamily="34" charset="0"/>
                <a:ea typeface="+mn-ea"/>
                <a:cs typeface="+mn-cs"/>
              </a:rPr>
              <a:t>Jupyter</a:t>
            </a:r>
            <a:r>
              <a:rPr lang="en-US" sz="900" b="1" i="0" kern="1200" dirty="0">
                <a:solidFill>
                  <a:schemeClr val="tx1"/>
                </a:solidFill>
                <a:effectLst/>
                <a:latin typeface="Segoe UI Light" pitchFamily="34" charset="0"/>
                <a:ea typeface="+mn-ea"/>
                <a:cs typeface="+mn-cs"/>
              </a:rPr>
              <a:t> Notebook</a:t>
            </a:r>
            <a:r>
              <a:rPr lang="en-US" sz="900" b="0" i="0" kern="1200" dirty="0">
                <a:solidFill>
                  <a:schemeClr val="tx1"/>
                </a:solidFill>
                <a:effectLst/>
                <a:latin typeface="Segoe UI Light" pitchFamily="34" charset="0"/>
                <a:ea typeface="+mn-ea"/>
                <a:cs typeface="+mn-cs"/>
              </a:rPr>
              <a:t>. (If prompted, enter the admin credentials for the cluster.) You can also open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for your cluster by navigating</a:t>
            </a:r>
            <a:r>
              <a:rPr lang="en-US" sz="900" b="0" i="0" kern="1200" baseline="0" dirty="0">
                <a:solidFill>
                  <a:schemeClr val="tx1"/>
                </a:solidFill>
                <a:effectLst/>
                <a:latin typeface="Segoe UI Light" pitchFamily="34" charset="0"/>
                <a:ea typeface="+mn-ea"/>
                <a:cs typeface="+mn-cs"/>
              </a:rPr>
              <a:t> to </a:t>
            </a:r>
            <a:r>
              <a:rPr lang="en-US" sz="900" b="0" i="0" kern="1200" dirty="0">
                <a:solidFill>
                  <a:schemeClr val="tx1"/>
                </a:solidFill>
                <a:effectLst/>
                <a:latin typeface="Segoe UI Light" pitchFamily="34" charset="0"/>
                <a:ea typeface="+mn-ea"/>
                <a:cs typeface="+mn-cs"/>
              </a:rPr>
              <a:t>https://CLUSTERNAME.azurehdinsight.net/jupyter in your browser and replacing CLUSTERNAME with the name of your cluster.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422399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 a new notebook of a text file or Python</a:t>
            </a:r>
            <a:r>
              <a:rPr lang="en-US" baseline="0" dirty="0"/>
              <a:t>-supported notebook. In this UI, you can also see the running </a:t>
            </a:r>
            <a:r>
              <a:rPr lang="en-US" baseline="0" dirty="0" err="1"/>
              <a:t>Jupyter</a:t>
            </a:r>
            <a:r>
              <a:rPr lang="en-US" baseline="0" dirty="0"/>
              <a:t> processes, notebooks, and so on, as well as the status and progress of the </a:t>
            </a:r>
            <a:r>
              <a:rPr lang="en-US" sz="900" b="0" i="0" kern="1200" dirty="0" err="1">
                <a:solidFill>
                  <a:schemeClr val="tx1"/>
                </a:solidFill>
                <a:effectLst/>
                <a:latin typeface="Segoe UI Light" pitchFamily="34" charset="0"/>
                <a:ea typeface="+mn-ea"/>
                <a:cs typeface="+mn-cs"/>
              </a:rPr>
              <a:t>IPython</a:t>
            </a:r>
            <a:r>
              <a:rPr lang="en-US" sz="900" b="0" i="0" kern="1200" dirty="0">
                <a:solidFill>
                  <a:schemeClr val="tx1"/>
                </a:solidFill>
                <a:effectLst/>
                <a:latin typeface="Segoe UI Light" pitchFamily="34" charset="0"/>
                <a:ea typeface="+mn-ea"/>
                <a:cs typeface="+mn-cs"/>
              </a:rPr>
              <a:t> parallel computing clusters.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96194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Whenever</a:t>
            </a:r>
            <a:r>
              <a:rPr lang="en-US" baseline="0" dirty="0"/>
              <a:t> a new n</a:t>
            </a:r>
            <a:r>
              <a:rPr lang="en-US" sz="900" kern="1200" dirty="0">
                <a:solidFill>
                  <a:schemeClr val="tx1"/>
                </a:solidFill>
                <a:effectLst/>
                <a:latin typeface="Segoe UI Light" pitchFamily="34" charset="0"/>
                <a:ea typeface="+mn-ea"/>
                <a:cs typeface="+mn-cs"/>
              </a:rPr>
              <a:t>otebook is created,</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opens with the name </a:t>
            </a:r>
            <a:r>
              <a:rPr lang="en-US" sz="900" b="1" kern="1200" dirty="0" err="1">
                <a:solidFill>
                  <a:schemeClr val="tx1"/>
                </a:solidFill>
                <a:effectLst/>
                <a:latin typeface="Segoe UI Light" pitchFamily="34" charset="0"/>
                <a:ea typeface="+mn-ea"/>
                <a:cs typeface="+mn-cs"/>
              </a:rPr>
              <a:t>Untitled.pynb</a:t>
            </a:r>
            <a:r>
              <a:rPr lang="en-US" sz="900" kern="1200" dirty="0">
                <a:solidFill>
                  <a:schemeClr val="tx1"/>
                </a:solidFill>
                <a:effectLst/>
                <a:latin typeface="Segoe UI Light" pitchFamily="34" charset="0"/>
                <a:ea typeface="+mn-ea"/>
                <a:cs typeface="+mn-cs"/>
              </a:rPr>
              <a:t>. You can change the title by</a:t>
            </a:r>
            <a:r>
              <a:rPr lang="en-US" sz="900" kern="1200" baseline="0" dirty="0">
                <a:solidFill>
                  <a:schemeClr val="tx1"/>
                </a:solidFill>
                <a:effectLst/>
                <a:latin typeface="Segoe UI Light" pitchFamily="34" charset="0"/>
                <a:ea typeface="+mn-ea"/>
                <a:cs typeface="+mn-cs"/>
              </a:rPr>
              <a:t> entering the appropriate name at t</a:t>
            </a:r>
            <a:r>
              <a:rPr lang="en-US" sz="900" kern="1200" dirty="0">
                <a:solidFill>
                  <a:schemeClr val="tx1"/>
                </a:solidFill>
                <a:effectLst/>
                <a:latin typeface="Segoe UI Light" pitchFamily="34" charset="0"/>
                <a:ea typeface="+mn-ea"/>
                <a:cs typeface="+mn-cs"/>
              </a:rPr>
              <a:t>he top of the page, in</a:t>
            </a:r>
            <a:r>
              <a:rPr lang="en-US" sz="900" kern="1200" baseline="0" dirty="0">
                <a:solidFill>
                  <a:schemeClr val="tx1"/>
                </a:solidFill>
                <a:effectLst/>
                <a:latin typeface="Segoe UI Light" pitchFamily="34" charset="0"/>
                <a:ea typeface="+mn-ea"/>
                <a:cs typeface="+mn-cs"/>
              </a:rPr>
              <a:t> place of Untitled.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1" kern="1200" baseline="0" dirty="0">
                <a:solidFill>
                  <a:schemeClr val="tx1"/>
                </a:solidFill>
                <a:effectLst/>
                <a:latin typeface="Segoe UI Light" pitchFamily="34" charset="0"/>
                <a:ea typeface="+mn-ea"/>
                <a:cs typeface="+mn-cs"/>
              </a:rPr>
              <a:t>&lt;&lt;animation with click&gt;&gt; </a:t>
            </a:r>
            <a:r>
              <a:rPr lang="en-US" sz="900" kern="1200" baseline="0" dirty="0">
                <a:solidFill>
                  <a:schemeClr val="tx1"/>
                </a:solidFill>
                <a:effectLst/>
                <a:latin typeface="Segoe UI Light" pitchFamily="34" charset="0"/>
                <a:ea typeface="+mn-ea"/>
                <a:cs typeface="+mn-cs"/>
              </a:rPr>
              <a:t>As shown in the code, first you need to i</a:t>
            </a:r>
            <a:r>
              <a:rPr lang="en-US" sz="900" b="0" i="0" kern="1200" dirty="0">
                <a:solidFill>
                  <a:schemeClr val="tx1"/>
                </a:solidFill>
                <a:effectLst/>
                <a:latin typeface="Segoe UI Light" pitchFamily="34" charset="0"/>
                <a:ea typeface="+mn-ea"/>
                <a:cs typeface="+mn-cs"/>
              </a:rPr>
              <a:t>mport the required modules and create the </a:t>
            </a:r>
            <a:r>
              <a:rPr lang="en-US" sz="900" b="0" i="0" kern="1200" dirty="0" err="1">
                <a:solidFill>
                  <a:schemeClr val="tx1"/>
                </a:solidFill>
                <a:effectLst/>
                <a:latin typeface="Segoe UI Light" pitchFamily="34" charset="0"/>
                <a:ea typeface="+mn-ea"/>
                <a:cs typeface="+mn-cs"/>
              </a:rPr>
              <a:t>SparkContext</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SQLContext</a:t>
            </a:r>
            <a:r>
              <a:rPr lang="en-US" sz="900" b="0" i="0" kern="1200" baseline="0" dirty="0">
                <a:solidFill>
                  <a:schemeClr val="tx1"/>
                </a:solidFill>
                <a:effectLst/>
                <a:latin typeface="Segoe UI Light" pitchFamily="34" charset="0"/>
                <a:ea typeface="+mn-ea"/>
                <a:cs typeface="+mn-cs"/>
              </a:rPr>
              <a:t> for the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notebook. To execute this code, </a:t>
            </a:r>
            <a:r>
              <a:rPr lang="en-US" sz="900" kern="1200" dirty="0">
                <a:solidFill>
                  <a:schemeClr val="tx1"/>
                </a:solidFill>
                <a:effectLst/>
                <a:latin typeface="Segoe UI Light" pitchFamily="34" charset="0"/>
                <a:ea typeface="+mn-ea"/>
                <a:cs typeface="+mn-cs"/>
              </a:rPr>
              <a:t>press </a:t>
            </a:r>
            <a:r>
              <a:rPr lang="en-US" sz="900" b="1" kern="1200" dirty="0">
                <a:solidFill>
                  <a:schemeClr val="tx1"/>
                </a:solidFill>
                <a:effectLst/>
                <a:latin typeface="Segoe UI Light" pitchFamily="34" charset="0"/>
                <a:ea typeface="+mn-ea"/>
                <a:cs typeface="+mn-cs"/>
              </a:rPr>
              <a:t>SHIFT + ENTER</a:t>
            </a:r>
            <a:r>
              <a:rPr lang="en-US" sz="900" b="0" kern="1200" dirty="0">
                <a:solidFill>
                  <a:schemeClr val="tx1"/>
                </a:solidFill>
                <a:effectLst/>
                <a:latin typeface="Segoe UI Light" pitchFamily="34" charset="0"/>
                <a:ea typeface="+mn-ea"/>
                <a:cs typeface="+mn-cs"/>
              </a:rPr>
              <a:t>.</a:t>
            </a:r>
            <a:endParaRPr lang="en-US" b="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Every time you run a job in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your web browser window title will show a </a:t>
            </a:r>
            <a:r>
              <a:rPr lang="en-US" sz="900" b="1" kern="1200" dirty="0">
                <a:solidFill>
                  <a:schemeClr val="tx1"/>
                </a:solidFill>
                <a:effectLst/>
                <a:latin typeface="Segoe UI Light" pitchFamily="34" charset="0"/>
                <a:ea typeface="+mn-ea"/>
                <a:cs typeface="+mn-cs"/>
              </a:rPr>
              <a:t>(Busy) </a:t>
            </a:r>
            <a:r>
              <a:rPr lang="en-US" sz="900" kern="1200" dirty="0">
                <a:solidFill>
                  <a:schemeClr val="tx1"/>
                </a:solidFill>
                <a:effectLst/>
                <a:latin typeface="Segoe UI Light" pitchFamily="34" charset="0"/>
                <a:ea typeface="+mn-ea"/>
                <a:cs typeface="+mn-cs"/>
              </a:rPr>
              <a:t>status along with the notebook title. You will also see a solid circle next to the </a:t>
            </a:r>
            <a:r>
              <a:rPr lang="en-US" sz="900" b="1" kern="1200" dirty="0">
                <a:solidFill>
                  <a:schemeClr val="tx1"/>
                </a:solidFill>
                <a:effectLst/>
                <a:latin typeface="Segoe UI Light" pitchFamily="34" charset="0"/>
                <a:ea typeface="+mn-ea"/>
                <a:cs typeface="+mn-cs"/>
              </a:rPr>
              <a:t>Python 2</a:t>
            </a:r>
            <a:r>
              <a:rPr lang="en-US" sz="900" kern="1200" dirty="0">
                <a:solidFill>
                  <a:schemeClr val="tx1"/>
                </a:solidFill>
                <a:effectLst/>
                <a:latin typeface="Segoe UI Light" pitchFamily="34" charset="0"/>
                <a:ea typeface="+mn-ea"/>
                <a:cs typeface="+mn-cs"/>
              </a:rPr>
              <a:t> text in the top-right corner. After the job completes, this will change to a hollow circle.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777149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Now we will l</a:t>
            </a:r>
            <a:r>
              <a:rPr lang="en-US" sz="900" b="0" i="0" kern="1200" dirty="0">
                <a:solidFill>
                  <a:schemeClr val="tx1"/>
                </a:solidFill>
                <a:effectLst/>
                <a:latin typeface="Segoe UI Light" pitchFamily="34" charset="0"/>
                <a:ea typeface="+mn-ea"/>
                <a:cs typeface="+mn-cs"/>
              </a:rPr>
              <a:t>oad sample data of one</a:t>
            </a:r>
            <a:r>
              <a:rPr lang="en-US" sz="900" b="0" i="0" kern="1200" baseline="0" dirty="0">
                <a:solidFill>
                  <a:schemeClr val="tx1"/>
                </a:solidFill>
                <a:effectLst/>
                <a:latin typeface="Segoe UI Light" pitchFamily="34" charset="0"/>
                <a:ea typeface="+mn-ea"/>
                <a:cs typeface="+mn-cs"/>
              </a:rPr>
              <a:t> of our sample files (hvac.csv) </a:t>
            </a:r>
            <a:r>
              <a:rPr lang="en-US" sz="900" b="0" i="0" kern="1200" dirty="0">
                <a:solidFill>
                  <a:schemeClr val="tx1"/>
                </a:solidFill>
                <a:effectLst/>
                <a:latin typeface="Segoe UI Light" pitchFamily="34" charset="0"/>
                <a:ea typeface="+mn-ea"/>
                <a:cs typeface="+mn-cs"/>
              </a:rPr>
              <a:t>into a temporary table. When you create a Spark cluster in HDInsight, the sample data file, </a:t>
            </a:r>
            <a:r>
              <a:rPr lang="en-US" sz="900" b="1" i="0" kern="1200" dirty="0">
                <a:solidFill>
                  <a:schemeClr val="tx1"/>
                </a:solidFill>
                <a:effectLst/>
                <a:latin typeface="Segoe UI Light" pitchFamily="34" charset="0"/>
                <a:ea typeface="+mn-ea"/>
                <a:cs typeface="+mn-cs"/>
              </a:rPr>
              <a:t>hvac.csv</a:t>
            </a:r>
            <a:r>
              <a:rPr lang="en-US" sz="900" b="0" i="0" kern="1200" dirty="0">
                <a:solidFill>
                  <a:schemeClr val="tx1"/>
                </a:solidFill>
                <a:effectLst/>
                <a:latin typeface="Segoe UI Light" pitchFamily="34" charset="0"/>
                <a:ea typeface="+mn-ea"/>
                <a:cs typeface="+mn-cs"/>
              </a:rPr>
              <a:t>, is copied to the associated storage account under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SensorSampleData</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hvac</a:t>
            </a:r>
            <a:r>
              <a:rPr lang="en-US" sz="900" b="0" i="0" kern="1200" dirty="0">
                <a:solidFill>
                  <a:schemeClr val="tx1"/>
                </a:solidFill>
                <a:effectLst/>
                <a:latin typeface="Segoe UI Light" pitchFamily="34" charset="0"/>
                <a:ea typeface="+mn-ea"/>
                <a:cs typeface="+mn-cs"/>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This code example registers the data into a temporary table with the name </a:t>
            </a:r>
            <a:r>
              <a:rPr lang="en-US" sz="900" b="1" kern="1200" dirty="0" err="1">
                <a:solidFill>
                  <a:schemeClr val="tx1"/>
                </a:solidFill>
                <a:effectLst/>
                <a:latin typeface="Segoe UI Light" pitchFamily="34" charset="0"/>
                <a:ea typeface="+mn-ea"/>
                <a:cs typeface="+mn-cs"/>
              </a:rPr>
              <a:t>hvac</a:t>
            </a: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511666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Because you are using a </a:t>
            </a:r>
            <a:r>
              <a:rPr lang="en-US" dirty="0" err="1"/>
              <a:t>PySpark</a:t>
            </a:r>
            <a:r>
              <a:rPr lang="en-US" dirty="0"/>
              <a:t> kernel, you can now directly run a SQL query on the temporary table </a:t>
            </a:r>
            <a:r>
              <a:rPr lang="en-US" b="1" dirty="0" err="1"/>
              <a:t>hvac</a:t>
            </a:r>
            <a:r>
              <a:rPr lang="en-US" dirty="0"/>
              <a:t> that you just created by using the %%</a:t>
            </a:r>
            <a:r>
              <a:rPr lang="en-US" dirty="0" err="1"/>
              <a:t>sql</a:t>
            </a:r>
            <a:r>
              <a:rPr lang="en-US" dirty="0"/>
              <a:t> magic. 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3"/>
              </a:rPr>
              <a:t>Kernels available on </a:t>
            </a:r>
            <a:r>
              <a:rPr lang="en-US" dirty="0" err="1">
                <a:hlinkClick r:id="rId3"/>
              </a:rPr>
              <a:t>Jupyter</a:t>
            </a:r>
            <a:r>
              <a:rPr lang="en-US" dirty="0">
                <a:hlinkClick r:id="rId3"/>
              </a:rPr>
              <a:t> notebooks with Spark HDInsight clusters</a:t>
            </a:r>
            <a:r>
              <a:rPr lang="en-US" dirty="0"/>
              <a:t>. </a:t>
            </a:r>
            <a:r>
              <a:rPr lang="en-US" b="1" dirty="0"/>
              <a:t>&lt;&lt;animation on click&gt;&gt;</a:t>
            </a:r>
          </a:p>
          <a:p>
            <a:pPr marL="171450" indent="-171450">
              <a:buFont typeface="Arial" panose="020B0604020202020204" pitchFamily="34" charset="0"/>
              <a:buChar char="•"/>
            </a:pPr>
            <a:r>
              <a:rPr lang="en-US" dirty="0"/>
              <a:t>Once the job is completed successfully, the following tabular output is displayed by default. </a:t>
            </a:r>
            <a:r>
              <a:rPr lang="en-US" b="1" dirty="0"/>
              <a:t>&lt;&lt;animation on click&gt;&gt;</a:t>
            </a:r>
            <a:endParaRPr lang="en-US" dirty="0"/>
          </a:p>
          <a:p>
            <a:pPr marL="171450" indent="-171450">
              <a:buFont typeface="Arial" panose="020B0604020202020204" pitchFamily="34" charset="0"/>
              <a:buChar char="•"/>
            </a:pPr>
            <a:r>
              <a:rPr lang="en-US" dirty="0"/>
              <a:t>You can also see the results in other visualizations as well. For example, an area graph for the same output would look like the following. </a:t>
            </a:r>
            <a:r>
              <a:rPr lang="en-US" b="1" dirty="0"/>
              <a:t>&lt;&lt;animation on click&gt;&gt;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1/19/2017 11:34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5896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627641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concludes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make sure that a</a:t>
            </a:r>
            <a:r>
              <a:rPr lang="en-US" sz="900" b="0" i="0" kern="1200" dirty="0">
                <a:solidFill>
                  <a:schemeClr val="tx1"/>
                </a:solidFill>
                <a:effectLst/>
                <a:latin typeface="Segoe UI Light" pitchFamily="34" charset="0"/>
                <a:ea typeface="+mn-ea"/>
                <a:cs typeface="+mn-cs"/>
              </a:rPr>
              <a:t>fter you have finished running the application, you shut down the notebook to release the resources. To do so, click </a:t>
            </a:r>
            <a:r>
              <a:rPr lang="en-US" sz="900" b="1" i="0" kern="1200" dirty="0">
                <a:solidFill>
                  <a:schemeClr val="tx1"/>
                </a:solidFill>
                <a:effectLst/>
                <a:latin typeface="Segoe UI Light" pitchFamily="34" charset="0"/>
                <a:ea typeface="+mn-ea"/>
                <a:cs typeface="+mn-cs"/>
              </a:rPr>
              <a:t>Close and Halt </a:t>
            </a:r>
            <a:r>
              <a:rPr lang="en-US" sz="900" b="0" i="0" kern="1200" dirty="0">
                <a:solidFill>
                  <a:schemeClr val="tx1"/>
                </a:solidFill>
                <a:effectLst/>
                <a:latin typeface="Segoe UI Light" pitchFamily="34" charset="0"/>
                <a:ea typeface="+mn-ea"/>
                <a:cs typeface="+mn-cs"/>
              </a:rPr>
              <a:t>from the file menu. This will shut down and close the notebook.</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36226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200124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17272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p>
          <a:p>
            <a:pPr lvl="1">
              <a:spcBef>
                <a:spcPts val="612"/>
              </a:spcBef>
              <a:spcAft>
                <a:spcPts val="0"/>
              </a:spcAft>
            </a:pPr>
            <a:r>
              <a:rPr lang="en-US" sz="1836" dirty="0"/>
              <a:t>Functions as an extension to Spark for processing structured data</a:t>
            </a:r>
          </a:p>
          <a:p>
            <a:pPr lvl="2">
              <a:spcBef>
                <a:spcPts val="612"/>
              </a:spcBef>
              <a:spcAft>
                <a:spcPts val="0"/>
              </a:spcAft>
            </a:pP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core distribution since Spark 1.0 (April 2014)</a:t>
            </a:r>
          </a:p>
          <a:p>
            <a:pPr lvl="1">
              <a:spcBef>
                <a:spcPts val="612"/>
              </a:spcBef>
            </a:pPr>
            <a:r>
              <a:rPr lang="en-US" sz="1836" dirty="0"/>
              <a:t>It is a distributed SQL query engine </a:t>
            </a:r>
          </a:p>
          <a:p>
            <a:pPr lvl="1">
              <a:spcBef>
                <a:spcPts val="612"/>
              </a:spcBef>
            </a:pPr>
            <a:r>
              <a:rPr lang="en-US" sz="1836" dirty="0"/>
              <a:t>It is also a general purpose distributed data processing API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48459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endParaRPr lang="en-US" sz="1836" dirty="0"/>
          </a:p>
          <a:p>
            <a:pPr lvl="1">
              <a:spcBef>
                <a:spcPts val="612"/>
              </a:spcBef>
            </a:pPr>
            <a:r>
              <a:rPr lang="en-US" sz="1836" dirty="0"/>
              <a:t>Supports SQL and </a:t>
            </a:r>
            <a:r>
              <a:rPr lang="en-US" sz="1836" dirty="0" err="1"/>
              <a:t>HiveQL</a:t>
            </a:r>
            <a:r>
              <a:rPr lang="en-US" sz="1836" dirty="0"/>
              <a:t> as query languages</a:t>
            </a:r>
          </a:p>
          <a:p>
            <a:pPr lvl="1">
              <a:spcBef>
                <a:spcPts val="612"/>
              </a:spcBef>
            </a:pPr>
            <a:r>
              <a:rPr lang="en-US" sz="1836" dirty="0"/>
              <a:t>Its</a:t>
            </a:r>
            <a:r>
              <a:rPr lang="en-US" sz="1836" baseline="0" dirty="0"/>
              <a:t> capabilities include b</a:t>
            </a:r>
            <a:r>
              <a:rPr lang="en-US" sz="1836" dirty="0"/>
              <a:t>inding in Python, Scala, and Java</a:t>
            </a:r>
          </a:p>
          <a:p>
            <a:pPr lvl="1">
              <a:spcBef>
                <a:spcPts val="612"/>
              </a:spcBef>
            </a:pPr>
            <a:r>
              <a:rPr lang="en-US" sz="1836" dirty="0"/>
              <a:t>Can query data stored in external databases, structured data files (example: JSON), and Hive tables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549323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describes the different methods Spark SQL introduces and integrates new data.</a:t>
            </a:r>
            <a:endParaRPr lang="en-US" b="1" u="sng" dirty="0"/>
          </a:p>
          <a:p>
            <a:endParaRPr lang="en-US" dirty="0"/>
          </a:p>
          <a:p>
            <a:r>
              <a:rPr lang="en-US" b="1" u="sng" dirty="0"/>
              <a:t>Talking</a:t>
            </a:r>
            <a:r>
              <a:rPr lang="en-US" b="1" u="sng" baseline="0" dirty="0"/>
              <a:t> points</a:t>
            </a:r>
            <a:r>
              <a:rPr lang="en-US" b="0" u="none" baseline="0" dirty="0"/>
              <a:t>:</a:t>
            </a:r>
          </a:p>
          <a:p>
            <a:r>
              <a:rPr lang="en-US" sz="2000" dirty="0" err="1"/>
              <a:t>SQLContext</a:t>
            </a:r>
            <a:r>
              <a:rPr lang="en-US" sz="2000" dirty="0"/>
              <a:t> is the entry point into all functionality in Spark SQL, or one of its descendants. To create a basic </a:t>
            </a:r>
            <a:r>
              <a:rPr lang="en-US" sz="2000" dirty="0" err="1"/>
              <a:t>SQLContext</a:t>
            </a:r>
            <a:r>
              <a:rPr lang="en-US" sz="2000" dirty="0"/>
              <a:t>, all you need is a </a:t>
            </a:r>
            <a:r>
              <a:rPr lang="en-US" sz="2000" dirty="0" err="1"/>
              <a:t>SparkContext</a:t>
            </a:r>
            <a:r>
              <a:rPr lang="en-US" sz="2000" dirty="0"/>
              <a:t>.</a:t>
            </a:r>
          </a:p>
          <a:p>
            <a:pPr marL="342900" indent="-342900">
              <a:buFont typeface="Arial" panose="020B0604020202020204" pitchFamily="34" charset="0"/>
              <a:buChar char="•"/>
            </a:pPr>
            <a:r>
              <a:rPr lang="en-US" sz="2000" dirty="0"/>
              <a:t>Future releases will focus on bringing </a:t>
            </a:r>
            <a:r>
              <a:rPr lang="en-US" sz="2000" dirty="0" err="1"/>
              <a:t>SQLContext</a:t>
            </a:r>
            <a:r>
              <a:rPr lang="en-US" sz="2000" dirty="0"/>
              <a:t> up to feature parity with a </a:t>
            </a:r>
            <a:r>
              <a:rPr lang="en-US" sz="2000" dirty="0" err="1"/>
              <a:t>HiveContext</a:t>
            </a:r>
            <a:r>
              <a:rPr lang="en-US" sz="2000" dirty="0"/>
              <a:t>.</a:t>
            </a:r>
          </a:p>
          <a:p>
            <a:endParaRPr lang="en-US" sz="2000" dirty="0"/>
          </a:p>
          <a:p>
            <a:r>
              <a:rPr lang="en-US" sz="2000" dirty="0" err="1"/>
              <a:t>HiveContext</a:t>
            </a:r>
            <a:endParaRPr lang="en-US" sz="2000" dirty="0"/>
          </a:p>
          <a:p>
            <a:pPr marL="342900" indent="-342900">
              <a:buFont typeface="Arial" panose="020B0604020202020204" pitchFamily="34" charset="0"/>
              <a:buChar char="•"/>
            </a:pPr>
            <a:r>
              <a:rPr lang="en-US" sz="2000" dirty="0"/>
              <a:t>An instance of the Spark SQL execution engine that integrates with data stored in Hive. Configuration for Hive is read from hive-site.xml on the </a:t>
            </a:r>
            <a:r>
              <a:rPr lang="en-US" sz="2000" dirty="0" err="1"/>
              <a:t>classpath</a:t>
            </a:r>
            <a:r>
              <a:rPr lang="en-US" sz="2000" dirty="0"/>
              <a:t>. To use a </a:t>
            </a:r>
            <a:r>
              <a:rPr lang="en-US" sz="2000" dirty="0" err="1"/>
              <a:t>HiveContext</a:t>
            </a:r>
            <a:r>
              <a:rPr lang="en-US" sz="2000" dirty="0"/>
              <a:t>, you do not need to have an existing Hive setup, and all of the data sources available to a </a:t>
            </a:r>
            <a:r>
              <a:rPr lang="en-US" sz="2000" dirty="0" err="1"/>
              <a:t>SQLContext</a:t>
            </a:r>
            <a:r>
              <a:rPr lang="en-US" sz="2000" dirty="0"/>
              <a:t> are still available. </a:t>
            </a:r>
            <a:r>
              <a:rPr lang="en-US" sz="2000" dirty="0" err="1"/>
              <a:t>HiveContext</a:t>
            </a:r>
            <a:r>
              <a:rPr lang="en-US" sz="2000" dirty="0"/>
              <a:t> is packaged separately to avoid including all of Hive’s dependencies in the default Spark build. If these dependencies are not a problem for your application, then using </a:t>
            </a:r>
            <a:r>
              <a:rPr lang="en-US" sz="2000" dirty="0" err="1"/>
              <a:t>HiveContext</a:t>
            </a:r>
            <a:r>
              <a:rPr lang="en-US" sz="2000" dirty="0"/>
              <a:t> is recommended for the 1.3 release of Spark. </a:t>
            </a:r>
            <a:endParaRPr lang="en-US" sz="1836" dirty="0"/>
          </a:p>
          <a:p>
            <a:pPr marL="234944" lvl="0" indent="-274320">
              <a:spcBef>
                <a:spcPts val="0"/>
              </a:spcBef>
              <a:spcAft>
                <a:spcPts val="0"/>
              </a:spcAft>
              <a:buFont typeface="Arial" panose="020B0604020202020204" pitchFamily="34" charset="0"/>
              <a:buChar char="•"/>
            </a:pPr>
            <a:r>
              <a:rPr lang="en-US" sz="1836" dirty="0" err="1"/>
              <a:t>HiveContext</a:t>
            </a:r>
            <a:r>
              <a:rPr lang="en-US" sz="1836" dirty="0"/>
              <a:t> also</a:t>
            </a:r>
            <a:r>
              <a:rPr lang="en-US" sz="1836" baseline="0" dirty="0"/>
              <a:t> allows you to</a:t>
            </a:r>
            <a:r>
              <a:rPr lang="en-US" sz="1836" dirty="0"/>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Write more using the more complete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parser</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Gain access to Hive UDFs</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Read data from Hive Tables</a:t>
            </a:r>
          </a:p>
          <a:p>
            <a:pPr marL="125638" lvl="0" indent="-274320">
              <a:spcBef>
                <a:spcPts val="1224"/>
              </a:spcBef>
              <a:buFont typeface="Arial" panose="020B0604020202020204" pitchFamily="34" charset="0"/>
              <a:buChar char="•"/>
            </a:pPr>
            <a:r>
              <a:rPr lang="en-US" sz="1836" dirty="0">
                <a:solidFill>
                  <a:schemeClr val="tx1">
                    <a:lumMod val="75000"/>
                    <a:lumOff val="25000"/>
                  </a:schemeClr>
                </a:solidFill>
              </a:rPr>
              <a:t>Use the </a:t>
            </a:r>
            <a:r>
              <a:rPr lang="en-US" sz="1836" i="1" dirty="0" err="1">
                <a:solidFill>
                  <a:schemeClr val="tx1">
                    <a:lumMod val="75000"/>
                    <a:lumOff val="25000"/>
                  </a:schemeClr>
                </a:solidFill>
              </a:rPr>
              <a:t>spark.sql.dialect</a:t>
            </a:r>
            <a:r>
              <a:rPr lang="en-US" sz="1836" dirty="0">
                <a:solidFill>
                  <a:schemeClr val="tx1">
                    <a:lumMod val="75000"/>
                    <a:lumOff val="25000"/>
                  </a:schemeClr>
                </a:solidFill>
              </a:rPr>
              <a:t> option to select the specific variant of the SQL used in the operation. </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407410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architecture of </a:t>
            </a:r>
            <a:r>
              <a:rPr lang="en-US" b="0" u="none" baseline="0" dirty="0" err="1"/>
              <a:t>DataFrames</a:t>
            </a:r>
            <a:r>
              <a:rPr lang="en-US" b="0" u="none" baseline="0" dirty="0"/>
              <a:t> in Spark SQL and how the architecture processes the data.</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a:t>
            </a:r>
            <a:r>
              <a:rPr lang="en-US" dirty="0" err="1"/>
              <a:t>DataFrame</a:t>
            </a:r>
            <a:r>
              <a:rPr lang="en-US" dirty="0"/>
              <a:t> is a distributed collection of data organized into named columns. It is conceptually equivalent to a table in a relational database or a data frame in R/Python, but with richer optimizations under the hood. </a:t>
            </a:r>
            <a:r>
              <a:rPr lang="en-US" dirty="0" err="1"/>
              <a:t>DataFrames</a:t>
            </a:r>
            <a:r>
              <a:rPr lang="en-US" dirty="0"/>
              <a:t> can be constructed from a wide array of sources such as: structured data files, tables in Hive, external databases, or existing RDDs.</a:t>
            </a:r>
          </a:p>
          <a:p>
            <a:pPr marL="171450" indent="-171450">
              <a:buFont typeface="Arial" panose="020B0604020202020204" pitchFamily="34" charset="0"/>
              <a:buChar char="•"/>
            </a:pPr>
            <a:r>
              <a:rPr lang="en-US" dirty="0"/>
              <a:t>The </a:t>
            </a:r>
            <a:r>
              <a:rPr lang="en-US" dirty="0" err="1"/>
              <a:t>DataFrame</a:t>
            </a:r>
            <a:r>
              <a:rPr lang="en-US" dirty="0"/>
              <a:t> API is available in Scala, Java, and Python.</a:t>
            </a:r>
          </a:p>
          <a:p>
            <a:pPr marL="171450" indent="-171450">
              <a:buFont typeface="Arial" panose="020B0604020202020204" pitchFamily="34" charset="0"/>
              <a:buChar char="•"/>
            </a:pPr>
            <a:r>
              <a:rPr lang="en-US" dirty="0"/>
              <a:t>Once built, </a:t>
            </a:r>
            <a:r>
              <a:rPr lang="en-US" dirty="0" err="1"/>
              <a:t>DataFrames</a:t>
            </a:r>
            <a:r>
              <a:rPr lang="en-US" dirty="0"/>
              <a:t> provide a domain-specific language for distributed data manipulation. </a:t>
            </a:r>
          </a:p>
          <a:p>
            <a:pPr marL="171450" indent="-171450">
              <a:buFont typeface="Arial" panose="020B0604020202020204" pitchFamily="34" charset="0"/>
              <a:buChar char="•"/>
            </a:pPr>
            <a:r>
              <a:rPr lang="en-US" dirty="0"/>
              <a:t>You can also incorporate Spark SQL while working with </a:t>
            </a:r>
            <a:r>
              <a:rPr lang="en-US" dirty="0" err="1"/>
              <a:t>DataFrames</a:t>
            </a:r>
            <a:r>
              <a:rPr lang="en-US" dirty="0"/>
              <a:t>. </a:t>
            </a:r>
          </a:p>
          <a:p>
            <a:pPr marL="171450" indent="-171450">
              <a:buFont typeface="Arial" panose="020B0604020202020204" pitchFamily="34" charset="0"/>
              <a:buChar char="•"/>
            </a:pPr>
            <a:r>
              <a:rPr lang="en-US" dirty="0"/>
              <a:t>Data scientists are employing increasingly sophisticated techniques that go beyond joins and aggregations. To support this, </a:t>
            </a:r>
            <a:r>
              <a:rPr lang="en-US" dirty="0" err="1"/>
              <a:t>DataFrames</a:t>
            </a:r>
            <a:r>
              <a:rPr lang="en-US" dirty="0"/>
              <a:t> can be used directly in the </a:t>
            </a:r>
            <a:r>
              <a:rPr lang="en-US" dirty="0" err="1"/>
              <a:t>MLlib</a:t>
            </a:r>
            <a:r>
              <a:rPr lang="en-US" dirty="0"/>
              <a:t> machine learning pipeline API.</a:t>
            </a:r>
            <a:r>
              <a:rPr lang="en-US" baseline="0" dirty="0"/>
              <a:t> </a:t>
            </a:r>
            <a:r>
              <a:rPr lang="en-US" dirty="0"/>
              <a:t>In addition, programs can run arbitrarily complex user functions on </a:t>
            </a:r>
            <a:r>
              <a:rPr lang="en-US" dirty="0" err="1"/>
              <a:t>DataFrames</a:t>
            </a:r>
            <a:r>
              <a:rPr lang="en-US" dirty="0"/>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232869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a:t>
            </a:r>
            <a:r>
              <a:rPr lang="en-US" b="0" u="none" baseline="0" dirty="0"/>
              <a:t>the different ways a </a:t>
            </a:r>
            <a:r>
              <a:rPr lang="en-US" b="0" u="none" baseline="0" dirty="0" err="1"/>
              <a:t>DataFrame</a:t>
            </a:r>
            <a:r>
              <a:rPr lang="en-US" b="0" u="none" baseline="0" dirty="0"/>
              <a:t> can be created through a data source.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operating on a variety of data sources through the </a:t>
            </a:r>
            <a:r>
              <a:rPr lang="en-US" dirty="0" err="1">
                <a:effectLst/>
              </a:rPr>
              <a:t>DataFrame</a:t>
            </a:r>
            <a:r>
              <a:rPr lang="en-US" dirty="0">
                <a:effectLst/>
              </a:rPr>
              <a:t> interface. A </a:t>
            </a:r>
            <a:r>
              <a:rPr lang="en-US" dirty="0" err="1">
                <a:effectLst/>
              </a:rPr>
              <a:t>DataFrame</a:t>
            </a:r>
            <a:r>
              <a:rPr lang="en-US" dirty="0">
                <a:effectLst/>
              </a:rPr>
              <a:t> can be operated on as a normal RDD and or registered as a temporary table. Registering a </a:t>
            </a:r>
            <a:r>
              <a:rPr lang="en-US" dirty="0" err="1">
                <a:effectLst/>
              </a:rPr>
              <a:t>DataFrame</a:t>
            </a:r>
            <a:r>
              <a:rPr lang="en-US" dirty="0">
                <a:effectLst/>
              </a:rPr>
              <a:t> as a table allows you to run SQL queries over its data. This section describes the general methods for loading and saving data using the Spark data sources and then goes into specific options that are available for the built-in data sources.</a:t>
            </a:r>
          </a:p>
          <a:p>
            <a:endParaRPr lang="en-US" dirty="0">
              <a:effectLst/>
            </a:endParaRPr>
          </a:p>
          <a:p>
            <a:r>
              <a:rPr lang="en-US" dirty="0">
                <a:effectLst/>
              </a:rPr>
              <a:t>JSON file</a:t>
            </a:r>
          </a:p>
          <a:p>
            <a:pPr marL="171450" indent="-171450">
              <a:buFont typeface="Arial" panose="020B0604020202020204" pitchFamily="34" charset="0"/>
              <a:buChar char="•"/>
            </a:pPr>
            <a:r>
              <a:rPr lang="en-US" dirty="0">
                <a:effectLst/>
              </a:rPr>
              <a:t>You can also manually specify the data source that will be used along with any extra options that you would like to pass to the data source. Data sources are specified by their fully qualified name (for</a:t>
            </a:r>
            <a:r>
              <a:rPr lang="en-US" baseline="0" dirty="0">
                <a:effectLst/>
              </a:rPr>
              <a:t> example</a:t>
            </a:r>
            <a:r>
              <a:rPr lang="en-US" dirty="0">
                <a:effectLst/>
              </a:rPr>
              <a:t>, </a:t>
            </a:r>
            <a:r>
              <a:rPr lang="en-US" dirty="0" err="1">
                <a:effectLst/>
              </a:rPr>
              <a:t>org.apache.spark.sql.parquet</a:t>
            </a:r>
            <a:r>
              <a:rPr lang="en-US" dirty="0">
                <a:effectLst/>
              </a:rPr>
              <a:t>), but for built-in sources you can also use the shortened name (JSON, Parquet, JDBC). </a:t>
            </a:r>
            <a:r>
              <a:rPr lang="en-US" dirty="0" err="1">
                <a:effectLst/>
              </a:rPr>
              <a:t>DataFrames</a:t>
            </a:r>
            <a:r>
              <a:rPr lang="en-US" dirty="0">
                <a:effectLst/>
              </a:rPr>
              <a:t> of any type can be converted into other types using this syntax.</a:t>
            </a:r>
          </a:p>
          <a:p>
            <a:pPr marL="171450" indent="-171450">
              <a:buFont typeface="Arial" panose="020B0604020202020204" pitchFamily="34" charset="0"/>
              <a:buChar char="•"/>
            </a:pPr>
            <a:r>
              <a:rPr lang="en-US" dirty="0">
                <a:effectLst/>
              </a:rPr>
              <a:t>Spark SQL can automatically infer the schema of a JSON dataset and load it as a </a:t>
            </a:r>
            <a:r>
              <a:rPr lang="en-US" dirty="0" err="1">
                <a:effectLst/>
              </a:rPr>
              <a:t>DataFrame</a:t>
            </a:r>
            <a:r>
              <a:rPr lang="en-US" dirty="0">
                <a:effectLst/>
              </a:rPr>
              <a:t>. This conversion can be done using one of two methods in a </a:t>
            </a:r>
            <a:r>
              <a:rPr lang="en-US" dirty="0" err="1">
                <a:effectLst/>
              </a:rPr>
              <a:t>SQLContext</a:t>
            </a:r>
            <a:r>
              <a:rPr lang="en-US" dirty="0">
                <a:effectLst/>
              </a:rPr>
              <a:t>:</a:t>
            </a:r>
          </a:p>
          <a:p>
            <a:pPr marL="506114" lvl="2" indent="-171450">
              <a:buFont typeface="Arial" panose="020B0604020202020204" pitchFamily="34" charset="0"/>
              <a:buChar char="•"/>
            </a:pPr>
            <a:r>
              <a:rPr lang="en-US" dirty="0" err="1">
                <a:effectLst/>
              </a:rPr>
              <a:t>jsonFile</a:t>
            </a:r>
            <a:r>
              <a:rPr lang="en-US" dirty="0">
                <a:effectLst/>
              </a:rPr>
              <a:t> – Loads data from a directory of JSON files, where each line of the files is a JSON object.</a:t>
            </a:r>
          </a:p>
          <a:p>
            <a:pPr marL="506114" lvl="2" indent="-171450">
              <a:buFont typeface="Arial" panose="020B0604020202020204" pitchFamily="34" charset="0"/>
              <a:buChar char="•"/>
            </a:pPr>
            <a:r>
              <a:rPr lang="en-US" dirty="0" err="1">
                <a:effectLst/>
              </a:rPr>
              <a:t>jsonRDD</a:t>
            </a:r>
            <a:r>
              <a:rPr lang="en-US" dirty="0">
                <a:effectLst/>
              </a:rPr>
              <a:t> – Loads data from an existing RDD, where each element of the RDD is a string containing a JSON object.</a:t>
            </a:r>
          </a:p>
          <a:p>
            <a:pPr marL="171450" indent="-171450">
              <a:buFont typeface="Arial" panose="020B0604020202020204" pitchFamily="34" charset="0"/>
              <a:buChar char="•"/>
            </a:pPr>
            <a:r>
              <a:rPr lang="en-US" dirty="0">
                <a:effectLst/>
              </a:rPr>
              <a:t>Note that the file that is offered as </a:t>
            </a:r>
            <a:r>
              <a:rPr lang="en-US" i="1" dirty="0" err="1">
                <a:effectLst/>
              </a:rPr>
              <a:t>jsonFile</a:t>
            </a:r>
            <a:r>
              <a:rPr lang="en-US" dirty="0">
                <a:effectLst/>
              </a:rPr>
              <a:t> is not a typical JSON file. Each line must contain a separate, self-contained valid JSON object. As a consequence, a regular multi-line JSON file will most often fail.</a:t>
            </a:r>
          </a:p>
          <a:p>
            <a:endParaRPr lang="en-US" dirty="0">
              <a:effectLst/>
            </a:endParaRPr>
          </a:p>
          <a:p>
            <a:r>
              <a:rPr lang="en-US" dirty="0">
                <a:effectLst/>
              </a:rPr>
              <a:t>Hive table</a:t>
            </a:r>
          </a:p>
          <a:p>
            <a:pPr marL="171450" indent="-171450">
              <a:buFont typeface="Arial" panose="020B0604020202020204" pitchFamily="34" charset="0"/>
              <a:buChar char="•"/>
            </a:pPr>
            <a:r>
              <a:rPr lang="en-US" dirty="0">
                <a:effectLst/>
              </a:rPr>
              <a:t>Spark SQL also supports reading and writing data stored in Apache Hive.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endParaRPr lang="en-US" dirty="0">
              <a:effectLst/>
            </a:endParaRPr>
          </a:p>
          <a:p>
            <a:r>
              <a:rPr lang="en-US" dirty="0">
                <a:effectLst/>
              </a:rPr>
              <a:t>Parquet file</a:t>
            </a:r>
          </a:p>
          <a:p>
            <a:pPr marL="171450" indent="-171450">
              <a:buFont typeface="Arial" panose="020B0604020202020204" pitchFamily="34" charset="0"/>
              <a:buChar char="•"/>
            </a:pPr>
            <a:r>
              <a:rPr lang="en-US" dirty="0">
                <a:effectLst/>
              </a:rPr>
              <a:t>In the simplest form, the default data source (parquet unless otherwise configured by </a:t>
            </a:r>
            <a:r>
              <a:rPr lang="en-US" dirty="0" err="1">
                <a:effectLst/>
              </a:rPr>
              <a:t>spark.sql.sources.default</a:t>
            </a:r>
            <a:r>
              <a:rPr lang="en-US" dirty="0">
                <a:effectLst/>
              </a:rPr>
              <a:t>) will be used for all operations.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Java Database Connectivity (JDBC)</a:t>
            </a:r>
            <a:r>
              <a:rPr lang="en-US" baseline="0" dirty="0">
                <a:effectLst/>
              </a:rPr>
              <a:t> source</a:t>
            </a:r>
          </a:p>
          <a:p>
            <a:pPr marL="171450" indent="-171450">
              <a:buFont typeface="Arial" panose="020B0604020202020204" pitchFamily="34" charset="0"/>
              <a:buChar char="•"/>
            </a:pPr>
            <a:r>
              <a:rPr lang="en-US" dirty="0">
                <a:effectLst/>
              </a:rPr>
              <a:t>Spark SQL also includes a data source that can read data from other databases using JDBC. This functionality should be preferred over using </a:t>
            </a:r>
            <a:r>
              <a:rPr lang="en-US" dirty="0" err="1">
                <a:effectLst/>
              </a:rPr>
              <a:t>JdbcRDD</a:t>
            </a:r>
            <a:r>
              <a:rPr lang="en-US" dirty="0">
                <a:effectLst/>
              </a:rPr>
              <a:t>. This is because the results are returned as a </a:t>
            </a:r>
            <a:r>
              <a:rPr lang="en-US" dirty="0" err="1">
                <a:effectLst/>
              </a:rPr>
              <a:t>DataFrame</a:t>
            </a:r>
            <a:r>
              <a:rPr lang="en-US" dirty="0">
                <a:effectLst/>
              </a:rPr>
              <a:t> and can be easily processed in Spark SQL or joined with other data sources. The JDBC data source is also easier to use from Java or Python as it does not require the user to provide a </a:t>
            </a:r>
            <a:r>
              <a:rPr lang="en-US" dirty="0" err="1">
                <a:effectLst/>
              </a:rPr>
              <a:t>ClassTag</a:t>
            </a:r>
            <a:r>
              <a:rPr lang="en-US" dirty="0">
                <a:effectLst/>
              </a:rPr>
              <a:t>. (Note that this is different than the Spark SQL JDBC server, which allows other applications to run queries using Spark SQL.)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104198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 </a:t>
            </a:r>
            <a:r>
              <a:rPr lang="en-US" b="0" u="none" baseline="0" dirty="0"/>
              <a:t>the different ways a </a:t>
            </a:r>
            <a:r>
              <a:rPr lang="en-US" b="0" u="none" baseline="0" dirty="0" err="1"/>
              <a:t>DataFrame</a:t>
            </a:r>
            <a:r>
              <a:rPr lang="en-US" b="0" u="none" baseline="0" dirty="0"/>
              <a:t> can be created through an RDD.</a:t>
            </a:r>
            <a:endParaRPr lang="en-US" b="1" u="sng" dirty="0"/>
          </a:p>
          <a:p>
            <a:endParaRPr lang="en-US" dirty="0"/>
          </a:p>
          <a:p>
            <a:r>
              <a:rPr lang="en-US" b="1" u="sng" dirty="0"/>
              <a:t>Talking</a:t>
            </a:r>
            <a:r>
              <a:rPr lang="en-US" b="1" u="sng" baseline="0" dirty="0"/>
              <a:t> points</a:t>
            </a:r>
            <a:r>
              <a:rPr lang="en-US" b="0" u="none" baseline="0" dirty="0"/>
              <a:t>:</a:t>
            </a:r>
          </a:p>
          <a:p>
            <a:r>
              <a:rPr lang="en-US" dirty="0"/>
              <a:t>Using reflection:</a:t>
            </a:r>
          </a:p>
          <a:p>
            <a:pPr marL="171450" indent="-171450">
              <a:buFont typeface="Arial" panose="020B0604020202020204" pitchFamily="34" charset="0"/>
              <a:buChar char="•"/>
            </a:pPr>
            <a:r>
              <a:rPr lang="en-US" dirty="0">
                <a:effectLst/>
              </a:rPr>
              <a:t>The Scala interface for Spark SQL supports automatically converting an RDD containing case classes to a </a:t>
            </a:r>
            <a:r>
              <a:rPr lang="en-US" dirty="0" err="1">
                <a:effectLst/>
              </a:rPr>
              <a:t>DataFrame</a:t>
            </a:r>
            <a:r>
              <a:rPr lang="en-US" dirty="0">
                <a:effectLst/>
              </a:rPr>
              <a:t>. The case class defines the schema of the table. The names of the arguments to the case class are read using reflection and become the names of the columns. Case classes can also be nested or contain complex types such as sequences or arrays. This RDD can be implicitly converted to a </a:t>
            </a:r>
            <a:r>
              <a:rPr lang="en-US" dirty="0" err="1">
                <a:effectLst/>
              </a:rPr>
              <a:t>DataFrame</a:t>
            </a:r>
            <a:r>
              <a:rPr lang="en-US" dirty="0">
                <a:effectLst/>
              </a:rPr>
              <a:t> and then registered as a table. Tables can be used in subsequent SQL statements.</a:t>
            </a:r>
          </a:p>
          <a:p>
            <a:endParaRPr lang="en-US" dirty="0">
              <a:effectLst/>
            </a:endParaRPr>
          </a:p>
          <a:p>
            <a:r>
              <a:rPr lang="en-US" dirty="0">
                <a:effectLst/>
              </a:rPr>
              <a:t>Specifying</a:t>
            </a:r>
            <a:r>
              <a:rPr lang="en-US" baseline="0" dirty="0">
                <a:effectLst/>
              </a:rPr>
              <a:t> the schema programmatically:</a:t>
            </a:r>
          </a:p>
          <a:p>
            <a:pPr marL="171450" indent="-171450">
              <a:buFont typeface="Arial" panose="020B0604020202020204" pitchFamily="34" charset="0"/>
              <a:buChar char="•"/>
            </a:pPr>
            <a:r>
              <a:rPr lang="en-US" dirty="0">
                <a:effectLst/>
              </a:rPr>
              <a:t>When case classes cannot be defined ahead of time (for example, the structure of records is encoded in a string, or a text dataset will be parsed and fields projected differently for distinct users), a </a:t>
            </a:r>
            <a:r>
              <a:rPr lang="en-US" dirty="0" err="1">
                <a:effectLst/>
              </a:rPr>
              <a:t>DataFrame</a:t>
            </a:r>
            <a:r>
              <a:rPr lang="en-US" dirty="0">
                <a:effectLst/>
              </a:rPr>
              <a:t> can be created programmatically with three steps:</a:t>
            </a:r>
          </a:p>
          <a:p>
            <a:pPr marL="445862" lvl="1" indent="-228600">
              <a:buFont typeface="+mj-lt"/>
              <a:buAutoNum type="arabicPeriod"/>
            </a:pPr>
            <a:r>
              <a:rPr lang="en-US" dirty="0">
                <a:effectLst/>
              </a:rPr>
              <a:t>Create an RDD of rows from the original RDD</a:t>
            </a:r>
          </a:p>
          <a:p>
            <a:pPr marL="445862" lvl="1" indent="-228600">
              <a:buFont typeface="+mj-lt"/>
              <a:buAutoNum type="arabicPeriod"/>
            </a:pPr>
            <a:r>
              <a:rPr lang="en-US" dirty="0">
                <a:effectLst/>
              </a:rPr>
              <a:t>Create the schema represented by a </a:t>
            </a:r>
            <a:r>
              <a:rPr lang="en-US" dirty="0" err="1">
                <a:effectLst/>
              </a:rPr>
              <a:t>StructType</a:t>
            </a:r>
            <a:r>
              <a:rPr lang="en-US" dirty="0">
                <a:effectLst/>
              </a:rPr>
              <a:t> matching the structure of rows in the RDD created in Step 1</a:t>
            </a:r>
          </a:p>
          <a:p>
            <a:pPr marL="445862" lvl="1" indent="-228600">
              <a:buFont typeface="+mj-lt"/>
              <a:buAutoNum type="arabicPeriod"/>
            </a:pPr>
            <a:r>
              <a:rPr lang="en-US" dirty="0">
                <a:effectLst/>
              </a:rPr>
              <a:t>Apply the schema to the RDD of rows via the </a:t>
            </a:r>
            <a:r>
              <a:rPr lang="en-US" dirty="0" err="1">
                <a:effectLst/>
              </a:rPr>
              <a:t>createDataFrame</a:t>
            </a:r>
            <a:r>
              <a:rPr lang="en-US" dirty="0">
                <a:effectLst/>
              </a:rPr>
              <a:t> method provided by </a:t>
            </a:r>
            <a:r>
              <a:rPr lang="en-US" dirty="0" err="1">
                <a:effectLst/>
              </a:rPr>
              <a:t>SQLContext</a:t>
            </a:r>
            <a:r>
              <a:rPr lang="en-US" dirty="0">
                <a:effectLst/>
              </a:rPr>
              <a: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998619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a:t>
            </a:r>
            <a:r>
              <a:rPr lang="en-US" b="0" u="none" baseline="0" dirty="0"/>
              <a:t> the various </a:t>
            </a:r>
            <a:r>
              <a:rPr lang="en-US" b="0" u="none" baseline="0" dirty="0" err="1"/>
              <a:t>DataFrame</a:t>
            </a:r>
            <a:r>
              <a:rPr lang="en-US" b="0" u="none" baseline="0" dirty="0"/>
              <a:t> operations in Scala, Java, and Python.</a:t>
            </a:r>
            <a:endParaRPr lang="en-US" b="1" u="sng" dirty="0"/>
          </a:p>
          <a:p>
            <a:endParaRPr lang="en-US" dirty="0"/>
          </a:p>
          <a:p>
            <a:r>
              <a:rPr lang="en-US" b="1" u="sng" dirty="0"/>
              <a:t>Talking</a:t>
            </a:r>
            <a:r>
              <a:rPr lang="en-US" b="1" u="sng" baseline="0" dirty="0"/>
              <a:t> points</a:t>
            </a:r>
            <a:r>
              <a:rPr lang="en-US" b="0" u="none" baseline="0" dirty="0"/>
              <a:t>:</a:t>
            </a:r>
          </a:p>
          <a:p>
            <a:r>
              <a:rPr lang="en-US" dirty="0"/>
              <a:t>Through</a:t>
            </a:r>
            <a:r>
              <a:rPr lang="en-US" baseline="0" dirty="0"/>
              <a:t> certain </a:t>
            </a:r>
            <a:r>
              <a:rPr lang="en-US" baseline="0" dirty="0" err="1"/>
              <a:t>DataFrame</a:t>
            </a:r>
            <a:r>
              <a:rPr lang="en-US" baseline="0" dirty="0"/>
              <a:t> operations, you can use </a:t>
            </a:r>
            <a:r>
              <a:rPr lang="en-US" baseline="0" dirty="0" err="1"/>
              <a:t>SQLContext</a:t>
            </a:r>
            <a:r>
              <a:rPr lang="en-US" baseline="0" dirty="0"/>
              <a:t> to understand the construction and demographics of your data.</a:t>
            </a:r>
          </a:p>
          <a:p>
            <a:r>
              <a:rPr lang="en-US" baseline="0" dirty="0" err="1"/>
              <a:t>df.show</a:t>
            </a:r>
            <a:r>
              <a:rPr lang="en-US" baseline="0" dirty="0"/>
              <a:t>() – This operation shows the contents of the data you have selected</a:t>
            </a:r>
          </a:p>
          <a:p>
            <a:r>
              <a:rPr lang="en-US" baseline="0" dirty="0" err="1"/>
              <a:t>df.printSchema</a:t>
            </a:r>
            <a:r>
              <a:rPr lang="en-US" baseline="0" dirty="0"/>
              <a:t>() – This operation prints your schema (table) in a tree format</a:t>
            </a:r>
          </a:p>
          <a:p>
            <a:r>
              <a:rPr lang="en-US" baseline="0" dirty="0" err="1"/>
              <a:t>df.select</a:t>
            </a:r>
            <a:r>
              <a:rPr lang="en-US" baseline="0" dirty="0"/>
              <a:t>(“name”).show() – This operation will select and display the name you have selected for the columns you’ve specified</a:t>
            </a:r>
          </a:p>
          <a:p>
            <a:r>
              <a:rPr lang="en-US" baseline="0" dirty="0" err="1"/>
              <a:t>df.select</a:t>
            </a:r>
            <a:r>
              <a:rPr lang="en-US" baseline="0" dirty="0"/>
              <a:t>(</a:t>
            </a:r>
            <a:r>
              <a:rPr lang="en-US" baseline="0" dirty="0" err="1"/>
              <a:t>dr</a:t>
            </a:r>
            <a:r>
              <a:rPr lang="en-US" baseline="0" dirty="0"/>
              <a:t>(“name”),</a:t>
            </a:r>
            <a:r>
              <a:rPr lang="en-US" baseline="0" dirty="0" err="1"/>
              <a:t>df</a:t>
            </a:r>
            <a:r>
              <a:rPr lang="en-US" baseline="0" dirty="0"/>
              <a:t>(“age”) + 1).show() – This operation example will select all your data as well as add one to each of the ages shown</a:t>
            </a:r>
          </a:p>
          <a:p>
            <a:r>
              <a:rPr lang="en-US" baseline="0" dirty="0" err="1"/>
              <a:t>df.filter</a:t>
            </a:r>
            <a:r>
              <a:rPr lang="en-US" baseline="0" dirty="0"/>
              <a:t>(</a:t>
            </a:r>
            <a:r>
              <a:rPr lang="en-US" baseline="0" dirty="0" err="1"/>
              <a:t>df</a:t>
            </a:r>
            <a:r>
              <a:rPr lang="en-US" baseline="0" dirty="0"/>
              <a:t>(“age”) &gt; a21.show() – This operation example will select all data that shows that the data is greater than 21</a:t>
            </a:r>
          </a:p>
          <a:p>
            <a:r>
              <a:rPr lang="en-US" baseline="0" dirty="0" err="1"/>
              <a:t>Df.groupBy</a:t>
            </a:r>
            <a:r>
              <a:rPr lang="en-US" baseline="0" dirty="0"/>
              <a:t>(“age”).count().show() – This operation example will count the data you’ve selected by age and show you only the results that meet the criteria you’ve presented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931535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25243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frames</a:t>
            </a:r>
            <a:r>
              <a:rPr lang="en-US" b="0" u="none" baseline="0" dirty="0"/>
              <a:t> the </a:t>
            </a:r>
            <a:r>
              <a:rPr lang="en-US" b="0" u="none" baseline="0" dirty="0" err="1"/>
              <a:t>DataFrames</a:t>
            </a:r>
            <a:r>
              <a:rPr lang="en-US" b="0" u="none" baseline="0" dirty="0"/>
              <a:t> that can be registered as a table to be used in SQL queries.</a:t>
            </a:r>
            <a:endParaRPr lang="en-US" b="1" u="sng" dirty="0"/>
          </a:p>
          <a:p>
            <a:endParaRPr lang="en-US" dirty="0"/>
          </a:p>
          <a:p>
            <a:r>
              <a:rPr lang="en-US" b="1" u="sng" dirty="0"/>
              <a:t>Talking</a:t>
            </a:r>
            <a:r>
              <a:rPr lang="en-US" b="1" u="sng" baseline="0" dirty="0"/>
              <a:t> points</a:t>
            </a:r>
            <a:r>
              <a:rPr lang="en-US" b="0" u="none" baseline="0" dirty="0"/>
              <a:t>:</a:t>
            </a:r>
          </a:p>
          <a:p>
            <a:r>
              <a:rPr lang="en-US" dirty="0"/>
              <a:t>To analyze</a:t>
            </a:r>
            <a:r>
              <a:rPr lang="en-US" baseline="0" dirty="0"/>
              <a:t> or query your data in SQL, you can use the following method to create and register your </a:t>
            </a:r>
            <a:r>
              <a:rPr lang="en-US" baseline="0" dirty="0" err="1"/>
              <a:t>DataFrame</a:t>
            </a:r>
            <a:r>
              <a:rPr lang="en-US" baseline="0" dirty="0"/>
              <a:t> from a JSON file into </a:t>
            </a:r>
            <a:r>
              <a:rPr lang="en-US" baseline="0" dirty="0" err="1"/>
              <a:t>SQLContext</a:t>
            </a:r>
            <a:r>
              <a:rPr lang="en-US" baseline="0" dirty="0"/>
              <a:t> to perform executable SQL queries.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4134578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497225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r>
              <a:rPr lang="en-US" b="0" dirty="0"/>
              <a:t>https://channel9.msdn.com/Series/Azure-Data-Lake/Whats-up-with-Spark25-SparkSQL</a:t>
            </a:r>
          </a:p>
          <a:p>
            <a:endParaRPr lang="en-US" b="0" dirty="0"/>
          </a:p>
          <a:p>
            <a:r>
              <a:rPr lang="en-US" b="0" dirty="0"/>
              <a:t>Microsoft Azure – BI Tools: Save raw data as a Hive table</a:t>
            </a:r>
          </a:p>
          <a:p>
            <a:r>
              <a:rPr lang="en-US" b="0" dirty="0"/>
              <a:t>https://azure.microsoft.com/en-us/documentation/articles/hdinsight-apache-spark-use-bi-tools/</a:t>
            </a:r>
          </a:p>
          <a:p>
            <a:endParaRPr lang="en-US" b="0" dirty="0"/>
          </a:p>
          <a:p>
            <a:r>
              <a:rPr lang="en-US" b="0" dirty="0"/>
              <a:t>Microsoft Azure – BI Tools: Use Power BI to analyze data in the Hive table</a:t>
            </a:r>
          </a:p>
          <a:p>
            <a:r>
              <a:rPr lang="en-US" b="0" dirty="0"/>
              <a:t>https://azure.microsoft.com/en-us/documentation/articles/hdinsight-apache-spark-use-bi-tools/</a:t>
            </a:r>
          </a:p>
          <a:p>
            <a:endParaRPr lang="en-US" b="0" dirty="0"/>
          </a:p>
          <a:p>
            <a:r>
              <a:rPr lang="en-US" b="0" dirty="0"/>
              <a:t>Microsoft Azure - Machine learning: Predictive analysis on food inspection data using </a:t>
            </a:r>
            <a:r>
              <a:rPr lang="en-US" b="0" dirty="0" err="1"/>
              <a:t>MLlib</a:t>
            </a:r>
            <a:r>
              <a:rPr lang="en-US" b="0" dirty="0"/>
              <a:t> with Spark on HDInsight: Construct an input </a:t>
            </a:r>
            <a:r>
              <a:rPr lang="en-US" b="0" dirty="0" err="1"/>
              <a:t>dataframe</a:t>
            </a:r>
            <a:endParaRPr lang="en-US" b="0" dirty="0"/>
          </a:p>
          <a:p>
            <a:r>
              <a:rPr lang="en-US" b="0" dirty="0"/>
              <a:t>https://azure.microsoft.com/en-us/documentation/articles/hdinsight-apache-spark-machine-learning-mllib-ipython/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6286880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begins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section, we use the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notebook associated with an Apache Spark cluster in HDInsight to run jobs that process your raw sample data and save it as a Hive table. The sample data is a CSV file (hvac.csv) available on all clusters by default.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Once your data is saved as a Hive table, we will then connect to the Hive table using BI tools such as Microsoft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Power BI and Tableau.</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First</a:t>
            </a:r>
            <a:r>
              <a:rPr lang="en-US" sz="900" kern="1200" baseline="0" dirty="0">
                <a:solidFill>
                  <a:schemeClr val="tx1"/>
                </a:solidFill>
                <a:effectLst/>
                <a:latin typeface="Segoe UI Light" pitchFamily="34" charset="0"/>
                <a:ea typeface="+mn-ea"/>
                <a:cs typeface="+mn-cs"/>
              </a:rPr>
              <a:t>, we need to i</a:t>
            </a:r>
            <a:r>
              <a:rPr lang="en-US" sz="900" kern="1200" dirty="0">
                <a:solidFill>
                  <a:schemeClr val="tx1"/>
                </a:solidFill>
                <a:effectLst/>
                <a:latin typeface="Segoe UI Light" pitchFamily="34" charset="0"/>
                <a:ea typeface="+mn-ea"/>
                <a:cs typeface="+mn-cs"/>
              </a:rPr>
              <a:t>mport the required modules and create the </a:t>
            </a:r>
            <a:r>
              <a:rPr lang="en-US" sz="900" kern="1200" dirty="0" err="1">
                <a:solidFill>
                  <a:schemeClr val="tx1"/>
                </a:solidFill>
                <a:effectLst/>
                <a:latin typeface="Segoe UI Light" pitchFamily="34" charset="0"/>
                <a:ea typeface="+mn-ea"/>
                <a:cs typeface="+mn-cs"/>
              </a:rPr>
              <a:t>SparkContext</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HiveContext</a:t>
            </a:r>
            <a:r>
              <a:rPr lang="en-US" sz="90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Every time you run a job in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your web browser window title will show a </a:t>
            </a:r>
            <a:r>
              <a:rPr lang="en-US" sz="900" b="1" kern="1200" dirty="0">
                <a:solidFill>
                  <a:schemeClr val="tx1"/>
                </a:solidFill>
                <a:effectLst/>
                <a:latin typeface="Segoe UI Light" pitchFamily="34" charset="0"/>
                <a:ea typeface="+mn-ea"/>
                <a:cs typeface="+mn-cs"/>
              </a:rPr>
              <a:t>(Busy)</a:t>
            </a:r>
            <a:r>
              <a:rPr lang="en-US" sz="900" kern="1200" dirty="0">
                <a:solidFill>
                  <a:schemeClr val="tx1"/>
                </a:solidFill>
                <a:effectLst/>
                <a:latin typeface="Segoe UI Light" pitchFamily="34" charset="0"/>
                <a:ea typeface="+mn-ea"/>
                <a:cs typeface="+mn-cs"/>
              </a:rPr>
              <a:t> status along with the notebook title. You will also see a solid circle next to the </a:t>
            </a:r>
            <a:r>
              <a:rPr lang="en-US" sz="900" b="1" kern="1200" dirty="0">
                <a:solidFill>
                  <a:schemeClr val="tx1"/>
                </a:solidFill>
                <a:effectLst/>
                <a:latin typeface="Segoe UI Light" pitchFamily="34" charset="0"/>
                <a:ea typeface="+mn-ea"/>
                <a:cs typeface="+mn-cs"/>
              </a:rPr>
              <a:t>Python 2</a:t>
            </a:r>
            <a:r>
              <a:rPr lang="en-US" sz="900" kern="1200" dirty="0">
                <a:solidFill>
                  <a:schemeClr val="tx1"/>
                </a:solidFill>
                <a:effectLst/>
                <a:latin typeface="Segoe UI Light" pitchFamily="34" charset="0"/>
                <a:ea typeface="+mn-ea"/>
                <a:cs typeface="+mn-cs"/>
              </a:rPr>
              <a:t> text in the top-right corner. After the job completes, this will change to a hollow circle.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1764169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continues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Now</a:t>
            </a:r>
            <a:r>
              <a:rPr lang="en-US" baseline="0" dirty="0"/>
              <a:t> we will load some sample data </a:t>
            </a:r>
            <a:r>
              <a:rPr lang="en-US" sz="900" kern="1200" dirty="0">
                <a:solidFill>
                  <a:schemeClr val="tx1"/>
                </a:solidFill>
                <a:effectLst/>
                <a:latin typeface="Segoe UI Light" pitchFamily="34" charset="0"/>
                <a:ea typeface="+mn-ea"/>
                <a:cs typeface="+mn-cs"/>
              </a:rPr>
              <a:t>into a temporary table.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When you provision a Spark cluster in HDInsight, the sample data file, </a:t>
            </a:r>
            <a:r>
              <a:rPr lang="en-US" sz="900" b="1" kern="1200" dirty="0">
                <a:solidFill>
                  <a:schemeClr val="tx1"/>
                </a:solidFill>
                <a:effectLst/>
                <a:latin typeface="Segoe UI Light" pitchFamily="34" charset="0"/>
                <a:ea typeface="+mn-ea"/>
                <a:cs typeface="+mn-cs"/>
              </a:rPr>
              <a:t>hvac.csv</a:t>
            </a:r>
            <a:r>
              <a:rPr lang="en-US" sz="900" kern="1200" dirty="0">
                <a:solidFill>
                  <a:schemeClr val="tx1"/>
                </a:solidFill>
                <a:effectLst/>
                <a:latin typeface="Segoe UI Light" pitchFamily="34" charset="0"/>
                <a:ea typeface="+mn-ea"/>
                <a:cs typeface="+mn-cs"/>
              </a:rPr>
              <a:t>, is copied to the associated storage account under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HdiSamples</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SensorSampleData</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hvac</a:t>
            </a:r>
            <a:r>
              <a:rPr lang="en-US" sz="900" kern="1200" dirty="0">
                <a:solidFill>
                  <a:schemeClr val="tx1"/>
                </a:solidFill>
                <a:effectLst/>
                <a:latin typeface="Segoe UI Light" pitchFamily="34" charset="0"/>
                <a:ea typeface="+mn-ea"/>
                <a:cs typeface="+mn-cs"/>
              </a:rPr>
              <a:t>. We will use this CSV</a:t>
            </a:r>
            <a:r>
              <a:rPr lang="en-US" sz="900" kern="1200" baseline="0" dirty="0">
                <a:solidFill>
                  <a:schemeClr val="tx1"/>
                </a:solidFill>
                <a:effectLst/>
                <a:latin typeface="Segoe UI Light" pitchFamily="34" charset="0"/>
                <a:ea typeface="+mn-ea"/>
                <a:cs typeface="+mn-cs"/>
              </a:rPr>
              <a:t> and create a Hive Table.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kern="1200" baseline="0" dirty="0">
                <a:solidFill>
                  <a:schemeClr val="tx1"/>
                </a:solidFill>
                <a:effectLst/>
                <a:latin typeface="Segoe UI Light" pitchFamily="34" charset="0"/>
                <a:ea typeface="+mn-ea"/>
                <a:cs typeface="+mn-cs"/>
              </a:rPr>
              <a:t>If you look at the code, first we cr</a:t>
            </a:r>
            <a:r>
              <a:rPr lang="en-US" b="0" dirty="0">
                <a:effectLst/>
              </a:rPr>
              <a:t>eate an RDD from sample data. Then we create the</a:t>
            </a:r>
            <a:r>
              <a:rPr lang="en-US" b="0" baseline="0" dirty="0">
                <a:effectLst/>
              </a:rPr>
              <a:t> required schema and parse the data.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baseline="0" dirty="0">
                <a:effectLst/>
              </a:rPr>
              <a:t>Next, we </a:t>
            </a:r>
            <a:r>
              <a:rPr lang="en-US" sz="900" b="0" kern="1200" dirty="0">
                <a:solidFill>
                  <a:schemeClr val="tx1"/>
                </a:solidFill>
                <a:effectLst/>
                <a:latin typeface="Segoe UI Light" pitchFamily="34" charset="0"/>
                <a:ea typeface="+mn-ea"/>
                <a:cs typeface="+mn-cs"/>
              </a:rPr>
              <a:t>register the data into a Hive table called HVAC. To v</a:t>
            </a:r>
            <a:r>
              <a:rPr lang="en-US" sz="900" b="0" kern="1200" baseline="0" dirty="0">
                <a:solidFill>
                  <a:schemeClr val="tx1"/>
                </a:solidFill>
                <a:effectLst/>
                <a:latin typeface="Segoe UI Light" pitchFamily="34" charset="0"/>
                <a:ea typeface="+mn-ea"/>
                <a:cs typeface="+mn-cs"/>
              </a:rPr>
              <a:t>erify that the table was successfully created, we provided the SQL command of Show table. </a:t>
            </a:r>
            <a:r>
              <a:rPr lang="en-US" sz="900" b="0" kern="1200" dirty="0">
                <a:solidFill>
                  <a:schemeClr val="tx1"/>
                </a:solidFill>
                <a:effectLst/>
                <a:latin typeface="Segoe UI Light" pitchFamily="34" charset="0"/>
                <a:ea typeface="+mn-ea"/>
                <a:cs typeface="+mn-cs"/>
              </a:rPr>
              <a:t>Only the tables that have “false” under the </a:t>
            </a:r>
            <a:r>
              <a:rPr lang="en-US" sz="900" b="1" kern="1200" dirty="0" err="1">
                <a:solidFill>
                  <a:schemeClr val="tx1"/>
                </a:solidFill>
                <a:effectLst/>
                <a:latin typeface="Segoe UI Light" pitchFamily="34" charset="0"/>
                <a:ea typeface="+mn-ea"/>
                <a:cs typeface="+mn-cs"/>
              </a:rPr>
              <a:t>isTemporary</a:t>
            </a:r>
            <a:r>
              <a:rPr lang="en-US" sz="900" b="0" kern="1200" dirty="0">
                <a:solidFill>
                  <a:schemeClr val="tx1"/>
                </a:solidFill>
                <a:effectLst/>
                <a:latin typeface="Segoe UI Light" pitchFamily="34" charset="0"/>
                <a:ea typeface="+mn-ea"/>
                <a:cs typeface="+mn-cs"/>
              </a:rPr>
              <a:t> column are Hive tables that will be stored in the </a:t>
            </a:r>
            <a:r>
              <a:rPr lang="en-US" sz="900" b="0" kern="1200" dirty="0" err="1">
                <a:solidFill>
                  <a:schemeClr val="tx1"/>
                </a:solidFill>
                <a:effectLst/>
                <a:latin typeface="Segoe UI Light" pitchFamily="34" charset="0"/>
                <a:ea typeface="+mn-ea"/>
                <a:cs typeface="+mn-cs"/>
              </a:rPr>
              <a:t>metastore</a:t>
            </a:r>
            <a:r>
              <a:rPr lang="en-US" sz="900" b="0" kern="1200" dirty="0">
                <a:solidFill>
                  <a:schemeClr val="tx1"/>
                </a:solidFill>
                <a:effectLst/>
                <a:latin typeface="Segoe UI Light" pitchFamily="34" charset="0"/>
                <a:ea typeface="+mn-ea"/>
                <a:cs typeface="+mn-cs"/>
              </a:rPr>
              <a:t> and able</a:t>
            </a:r>
            <a:r>
              <a:rPr lang="en-US" sz="900" b="0" kern="1200" baseline="0" dirty="0">
                <a:solidFill>
                  <a:schemeClr val="tx1"/>
                </a:solidFill>
                <a:effectLst/>
                <a:latin typeface="Segoe UI Light" pitchFamily="34" charset="0"/>
                <a:ea typeface="+mn-ea"/>
                <a:cs typeface="+mn-cs"/>
              </a:rPr>
              <a:t> to be</a:t>
            </a:r>
            <a:r>
              <a:rPr lang="en-US" sz="900" b="0" kern="1200" dirty="0">
                <a:solidFill>
                  <a:schemeClr val="tx1"/>
                </a:solidFill>
                <a:effectLst/>
                <a:latin typeface="Segoe UI Light" pitchFamily="34" charset="0"/>
                <a:ea typeface="+mn-ea"/>
                <a:cs typeface="+mn-cs"/>
              </a:rPr>
              <a:t> accessed from the BI tools.</a:t>
            </a:r>
            <a:endParaRPr lang="en-US" sz="900" b="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913608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continues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Once you have saved the data as a Hive table, you can use Microsoft Power BI to connect to the data and visualize it to create reports, dashboards, and</a:t>
            </a:r>
            <a:r>
              <a:rPr lang="en-US" sz="900" b="0" i="0" kern="1200" baseline="0" dirty="0">
                <a:solidFill>
                  <a:schemeClr val="tx1"/>
                </a:solidFill>
                <a:effectLst/>
                <a:latin typeface="Segoe UI Light" pitchFamily="34" charset="0"/>
                <a:ea typeface="+mn-ea"/>
                <a:cs typeface="+mn-cs"/>
              </a:rPr>
              <a:t> so on</a:t>
            </a:r>
            <a:r>
              <a:rPr lang="en-US" sz="900" b="0" i="0" kern="1200" dirty="0">
                <a:solidFill>
                  <a:schemeClr val="tx1"/>
                </a:solidFill>
                <a:effectLst/>
                <a:latin typeface="Segoe UI Light" pitchFamily="34" charset="0"/>
                <a:ea typeface="+mn-ea"/>
                <a:cs typeface="+mn-cs"/>
              </a:rPr>
              <a:t>. Spark on Azure HDInsight with direct connect allows you to create dynamic reports based on data and metric you already have in your Spark cluster. With direct connect, queries are sent back to your Azure HDInsight Spark cluster as you explore the data in the report view. This experience is suggested for users who are familiar with the entities they connect to.</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240364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continues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After the connection is established, Microsoft Power BI starts importing data from the Spark cluster on HDInsight. Power BI imports the data and displays the new dashboard. A new data set is also added under the </a:t>
            </a:r>
            <a:r>
              <a:rPr lang="en-US" sz="900" b="1" kern="1200" dirty="0">
                <a:solidFill>
                  <a:schemeClr val="tx1"/>
                </a:solidFill>
                <a:effectLst/>
                <a:latin typeface="Segoe UI Light" pitchFamily="34" charset="0"/>
                <a:ea typeface="+mn-ea"/>
                <a:cs typeface="+mn-cs"/>
              </a:rPr>
              <a:t>Datasets</a:t>
            </a:r>
            <a:r>
              <a:rPr lang="en-US" sz="900" kern="1200" dirty="0">
                <a:solidFill>
                  <a:schemeClr val="tx1"/>
                </a:solidFill>
                <a:effectLst/>
                <a:latin typeface="Segoe UI Light" pitchFamily="34" charset="0"/>
                <a:ea typeface="+mn-ea"/>
                <a:cs typeface="+mn-cs"/>
              </a:rPr>
              <a:t> heading.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5513459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concludes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Build a visualization to show the variance between target temperature and actual temperature for each building. You just need to drag and drop the required fields</a:t>
            </a:r>
            <a:r>
              <a:rPr lang="en-US" sz="900" kern="1200" baseline="0" dirty="0">
                <a:solidFill>
                  <a:schemeClr val="tx1"/>
                </a:solidFill>
                <a:effectLst/>
                <a:latin typeface="Segoe UI Light" pitchFamily="34" charset="0"/>
                <a:ea typeface="+mn-ea"/>
                <a:cs typeface="+mn-cs"/>
              </a:rPr>
              <a:t> into the respective axis and value. </a:t>
            </a:r>
            <a:r>
              <a:rPr lang="en-US" sz="900" kern="1200" dirty="0">
                <a:solidFill>
                  <a:schemeClr val="tx1"/>
                </a:solidFill>
                <a:effectLst/>
                <a:latin typeface="Segoe UI Light" pitchFamily="34" charset="0"/>
                <a:ea typeface="+mn-ea"/>
                <a:cs typeface="+mn-cs"/>
              </a:rPr>
              <a:t>Move your cursor over the visualization to get tool tips with relevant data. You can also pin the visualization, storing it on your dashboard so you can track the latest value at a glance.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Also, Spark clusters on HDInsight are connected to Microsoft Power BI with direct connect. This means that Power BI always has the most up-to-date from your cluster so you do not need to schedule refreshes for the dataset.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453739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1600091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F8B1C72-80A4-4BB1-BEFB-DC184BA95499}" type="datetime1">
              <a:rPr lang="en-US" smtClean="0">
                <a:solidFill>
                  <a:prstClr val="black"/>
                </a:solidFill>
              </a:rPr>
              <a:pPr/>
              <a:t>1/19/2017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2228576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1/19/2017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5026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8274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27696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is meant to highlight the benefits of Apache Spark.</a:t>
            </a:r>
            <a:endParaRPr lang="en-US" dirty="0"/>
          </a:p>
          <a:p>
            <a:endParaRPr lang="en-US" dirty="0"/>
          </a:p>
          <a:p>
            <a:r>
              <a:rPr lang="en-US" b="1" u="sng" dirty="0"/>
              <a:t>Talking</a:t>
            </a:r>
            <a:r>
              <a:rPr lang="en-US" b="1" u="sng" baseline="0" dirty="0"/>
              <a:t> points</a:t>
            </a:r>
            <a:r>
              <a:rPr lang="en-US" b="0" u="none" baseline="0" dirty="0"/>
              <a:t>:</a:t>
            </a:r>
          </a:p>
          <a:p>
            <a:r>
              <a:rPr lang="en-US" baseline="0" dirty="0"/>
              <a:t>Performance</a:t>
            </a:r>
          </a:p>
          <a:p>
            <a:pPr marL="171450" indent="-171450" defTabSz="932293" fontAlgn="base">
              <a:lnSpc>
                <a:spcPct val="90000"/>
              </a:lnSpc>
              <a:spcBef>
                <a:spcPct val="0"/>
              </a:spcBef>
              <a:spcAft>
                <a:spcPct val="0"/>
              </a:spcAft>
              <a:buFont typeface="Arial" panose="020B0604020202020204" pitchFamily="34" charset="0"/>
              <a:buChar char="•"/>
            </a:pPr>
            <a:r>
              <a:rPr lang="en-IN" sz="900" dirty="0">
                <a:solidFill>
                  <a:srgbClr val="FFFFFF"/>
                </a:solidFill>
                <a:ea typeface="Segoe UI" pitchFamily="34" charset="0"/>
                <a:cs typeface="Segoe UI" pitchFamily="34" charset="0"/>
              </a:rPr>
              <a:t>While using in-memory computing, Spark is considerably faster than Hadoop (100x in some tests). </a:t>
            </a:r>
          </a:p>
          <a:p>
            <a:pPr marL="171450" indent="-171450" defTabSz="932293" fontAlgn="base">
              <a:lnSpc>
                <a:spcPct val="90000"/>
              </a:lnSpc>
              <a:spcBef>
                <a:spcPct val="0"/>
              </a:spcBef>
              <a:spcAft>
                <a:spcPct val="0"/>
              </a:spcAft>
              <a:buFont typeface="Arial" panose="020B0604020202020204" pitchFamily="34" charset="0"/>
              <a:buChar char="•"/>
            </a:pPr>
            <a:r>
              <a:rPr lang="en-IN" sz="900" dirty="0">
                <a:solidFill>
                  <a:srgbClr val="FFFFFF"/>
                </a:solidFill>
                <a:ea typeface="Segoe UI" pitchFamily="34" charset="0"/>
                <a:cs typeface="Segoe UI" pitchFamily="34" charset="0"/>
              </a:rPr>
              <a:t>Spark</a:t>
            </a:r>
            <a:r>
              <a:rPr lang="en-IN" sz="900" baseline="0" dirty="0">
                <a:solidFill>
                  <a:srgbClr val="FFFFFF"/>
                </a:solidFill>
                <a:ea typeface="Segoe UI" pitchFamily="34" charset="0"/>
                <a:cs typeface="Segoe UI" pitchFamily="34" charset="0"/>
              </a:rPr>
              <a:t> c</a:t>
            </a:r>
            <a:r>
              <a:rPr lang="en-IN" sz="900" dirty="0">
                <a:solidFill>
                  <a:srgbClr val="FFFFFF"/>
                </a:solidFill>
                <a:ea typeface="Segoe UI" pitchFamily="34" charset="0"/>
                <a:cs typeface="Segoe UI" pitchFamily="34" charset="0"/>
              </a:rPr>
              <a:t>an be used for batch and real-time data processing. </a:t>
            </a:r>
          </a:p>
          <a:p>
            <a:pPr marL="0" marR="0" indent="0" algn="l" defTabSz="932293" rtl="0" eaLnBrk="1" fontAlgn="base" latinLnBrk="0" hangingPunct="1">
              <a:lnSpc>
                <a:spcPct val="90000"/>
              </a:lnSpc>
              <a:spcBef>
                <a:spcPct val="0"/>
              </a:spcBef>
              <a:spcAft>
                <a:spcPct val="0"/>
              </a:spcAft>
              <a:buClrTx/>
              <a:buSzTx/>
              <a:buFont typeface="Arial" panose="020B0604020202020204" pitchFamily="34" charset="0"/>
              <a:buNone/>
              <a:tabLst/>
              <a:defRPr/>
            </a:pPr>
            <a:r>
              <a:rPr lang="en-IN" sz="900" dirty="0">
                <a:solidFill>
                  <a:srgbClr val="FFFFFF"/>
                </a:solidFill>
                <a:ea typeface="Segoe UI" pitchFamily="34" charset="0"/>
                <a:cs typeface="Segoe UI" pitchFamily="34" charset="0"/>
              </a:rPr>
              <a:t>Developer productivity</a:t>
            </a:r>
          </a:p>
          <a:p>
            <a:pPr marL="291436" indent="-291436" defTabSz="932293" fontAlgn="base">
              <a:lnSpc>
                <a:spcPct val="90000"/>
              </a:lnSpc>
              <a:spcBef>
                <a:spcPct val="0"/>
              </a:spcBef>
              <a:spcAft>
                <a:spcPct val="0"/>
              </a:spcAft>
              <a:buFont typeface="Arial" panose="020B0604020202020204" pitchFamily="34" charset="0"/>
              <a:buChar char="•"/>
            </a:pPr>
            <a:r>
              <a:rPr lang="en-IN" sz="900" dirty="0">
                <a:solidFill>
                  <a:srgbClr val="FFFFFF"/>
                </a:solidFill>
                <a:ea typeface="Segoe UI" pitchFamily="34" charset="0"/>
                <a:cs typeface="Segoe UI" pitchFamily="34" charset="0"/>
              </a:rPr>
              <a:t>Spark offers</a:t>
            </a:r>
            <a:r>
              <a:rPr lang="en-IN" sz="900" baseline="0" dirty="0">
                <a:solidFill>
                  <a:srgbClr val="FFFFFF"/>
                </a:solidFill>
                <a:ea typeface="Segoe UI" pitchFamily="34" charset="0"/>
                <a:cs typeface="Segoe UI" pitchFamily="34" charset="0"/>
              </a:rPr>
              <a:t> e</a:t>
            </a:r>
            <a:r>
              <a:rPr lang="en-IN" sz="900" dirty="0">
                <a:solidFill>
                  <a:srgbClr val="FFFFFF"/>
                </a:solidFill>
                <a:ea typeface="Segoe UI" pitchFamily="34" charset="0"/>
                <a:cs typeface="Segoe UI" pitchFamily="34" charset="0"/>
              </a:rPr>
              <a:t>asy-to-use application programming interfaces (APIs) for processing large data sets.</a:t>
            </a:r>
          </a:p>
          <a:p>
            <a:pPr marL="291436" indent="-291436" defTabSz="932293" fontAlgn="base">
              <a:lnSpc>
                <a:spcPct val="90000"/>
              </a:lnSpc>
              <a:spcBef>
                <a:spcPct val="0"/>
              </a:spcBef>
              <a:spcAft>
                <a:spcPct val="0"/>
              </a:spcAft>
              <a:buFont typeface="Arial" panose="020B0604020202020204" pitchFamily="34" charset="0"/>
              <a:buChar char="•"/>
            </a:pPr>
            <a:r>
              <a:rPr lang="en-IN" sz="900" dirty="0">
                <a:solidFill>
                  <a:srgbClr val="FFFFFF"/>
                </a:solidFill>
                <a:ea typeface="Segoe UI" pitchFamily="34" charset="0"/>
                <a:cs typeface="Segoe UI" pitchFamily="34" charset="0"/>
              </a:rPr>
              <a:t>Spark</a:t>
            </a:r>
            <a:r>
              <a:rPr lang="en-IN" sz="900" baseline="0" dirty="0">
                <a:solidFill>
                  <a:srgbClr val="FFFFFF"/>
                </a:solidFill>
                <a:ea typeface="Segoe UI" pitchFamily="34" charset="0"/>
                <a:cs typeface="Segoe UI" pitchFamily="34" charset="0"/>
              </a:rPr>
              <a:t> i</a:t>
            </a:r>
            <a:r>
              <a:rPr lang="en-IN" sz="900" dirty="0">
                <a:solidFill>
                  <a:srgbClr val="FFFFFF"/>
                </a:solidFill>
                <a:ea typeface="Segoe UI" pitchFamily="34" charset="0"/>
                <a:cs typeface="Segoe UI" pitchFamily="34" charset="0"/>
              </a:rPr>
              <a:t>ncludes 100+ operators for transforming data.</a:t>
            </a:r>
          </a:p>
          <a:p>
            <a:pPr marL="0" marR="0" indent="0" algn="l" defTabSz="932293" rtl="0" eaLnBrk="1" fontAlgn="base" latinLnBrk="0" hangingPunct="1">
              <a:lnSpc>
                <a:spcPct val="90000"/>
              </a:lnSpc>
              <a:spcBef>
                <a:spcPct val="0"/>
              </a:spcBef>
              <a:spcAft>
                <a:spcPct val="0"/>
              </a:spcAft>
              <a:buClrTx/>
              <a:buSzTx/>
              <a:buFont typeface="Arial" panose="020B0604020202020204" pitchFamily="34" charset="0"/>
              <a:buNone/>
              <a:tabLst/>
              <a:defRPr/>
            </a:pPr>
            <a:r>
              <a:rPr lang="en-IN" sz="900" dirty="0">
                <a:solidFill>
                  <a:srgbClr val="000000">
                    <a:lumMod val="75000"/>
                    <a:lumOff val="25000"/>
                  </a:srgbClr>
                </a:solidFill>
                <a:ea typeface="Segoe UI" pitchFamily="34" charset="0"/>
                <a:cs typeface="Segoe UI" pitchFamily="34" charset="0"/>
              </a:rPr>
              <a:t>Unified engine</a:t>
            </a:r>
          </a:p>
          <a:p>
            <a:pPr marL="291436" indent="-291436" defTabSz="932293" fontAlgn="base">
              <a:lnSpc>
                <a:spcPct val="90000"/>
              </a:lnSpc>
              <a:spcBef>
                <a:spcPct val="0"/>
              </a:spcBef>
              <a:spcAft>
                <a:spcPct val="0"/>
              </a:spcAft>
              <a:buFont typeface="Arial" panose="020B0604020202020204" pitchFamily="34" charset="0"/>
              <a:buChar char="•"/>
            </a:pPr>
            <a:r>
              <a:rPr lang="en-IN" sz="900" dirty="0">
                <a:solidFill>
                  <a:srgbClr val="000000">
                    <a:lumMod val="75000"/>
                    <a:lumOff val="25000"/>
                  </a:srgbClr>
                </a:solidFill>
                <a:ea typeface="Segoe UI" pitchFamily="34" charset="0"/>
                <a:cs typeface="Segoe UI" pitchFamily="34" charset="0"/>
              </a:rPr>
              <a:t>Integrated framework includes higher-level libraries for interactive SQL queries, streaming data processing, machine learning, and graph processing.</a:t>
            </a:r>
          </a:p>
          <a:p>
            <a:pPr marL="291436" indent="-291436" defTabSz="932293" fontAlgn="base">
              <a:lnSpc>
                <a:spcPct val="90000"/>
              </a:lnSpc>
              <a:spcBef>
                <a:spcPct val="0"/>
              </a:spcBef>
              <a:spcAft>
                <a:spcPct val="0"/>
              </a:spcAft>
              <a:buFont typeface="Arial" panose="020B0604020202020204" pitchFamily="34" charset="0"/>
              <a:buChar char="•"/>
            </a:pPr>
            <a:r>
              <a:rPr lang="en-IN" sz="900" dirty="0">
                <a:solidFill>
                  <a:srgbClr val="000000">
                    <a:lumMod val="75000"/>
                    <a:lumOff val="25000"/>
                  </a:srgbClr>
                </a:solidFill>
                <a:ea typeface="Segoe UI" pitchFamily="34" charset="0"/>
                <a:cs typeface="Segoe UI" pitchFamily="34" charset="0"/>
              </a:rPr>
              <a:t>Spark offers a single application that can combine all types of processing.  </a:t>
            </a:r>
          </a:p>
          <a:p>
            <a:pPr marL="0" marR="0" indent="0" algn="l" defTabSz="932293" rtl="0" eaLnBrk="1" fontAlgn="base" latinLnBrk="0" hangingPunct="1">
              <a:lnSpc>
                <a:spcPct val="90000"/>
              </a:lnSpc>
              <a:spcBef>
                <a:spcPct val="0"/>
              </a:spcBef>
              <a:spcAft>
                <a:spcPct val="0"/>
              </a:spcAft>
              <a:buClrTx/>
              <a:buSzTx/>
              <a:buFont typeface="Arial" panose="020B0604020202020204" pitchFamily="34" charset="0"/>
              <a:buNone/>
              <a:tabLst/>
              <a:defRPr/>
            </a:pPr>
            <a:r>
              <a:rPr lang="en-IN" sz="900" dirty="0">
                <a:solidFill>
                  <a:srgbClr val="000000">
                    <a:lumMod val="75000"/>
                    <a:lumOff val="25000"/>
                  </a:srgbClr>
                </a:solidFill>
                <a:ea typeface="Segoe UI" pitchFamily="34" charset="0"/>
                <a:cs typeface="Segoe UI" pitchFamily="34" charset="0"/>
              </a:rPr>
              <a:t>Ecosystem</a:t>
            </a:r>
            <a:endParaRPr lang="en-IN" sz="800" dirty="0">
              <a:solidFill>
                <a:srgbClr val="000000">
                  <a:lumMod val="75000"/>
                  <a:lumOff val="25000"/>
                </a:srgbClr>
              </a:solidFill>
              <a:ea typeface="Segoe UI" pitchFamily="34" charset="0"/>
              <a:cs typeface="Segoe UI" pitchFamily="34" charset="0"/>
            </a:endParaRPr>
          </a:p>
          <a:p>
            <a:pPr marL="291436" indent="-291436" defTabSz="932293" fontAlgn="base">
              <a:lnSpc>
                <a:spcPct val="90000"/>
              </a:lnSpc>
              <a:spcBef>
                <a:spcPct val="0"/>
              </a:spcBef>
              <a:spcAft>
                <a:spcPct val="0"/>
              </a:spcAft>
              <a:buFont typeface="Arial" panose="020B0604020202020204" pitchFamily="34" charset="0"/>
              <a:buChar char="•"/>
            </a:pPr>
            <a:r>
              <a:rPr lang="en-IN" sz="900" dirty="0">
                <a:solidFill>
                  <a:srgbClr val="000000">
                    <a:lumMod val="75000"/>
                    <a:lumOff val="25000"/>
                  </a:srgbClr>
                </a:solidFill>
                <a:ea typeface="Segoe UI" pitchFamily="34" charset="0"/>
                <a:cs typeface="Segoe UI" pitchFamily="34" charset="0"/>
              </a:rPr>
              <a:t>Spark has built-in support for many data sources such as HDFS, RDBMS, S3, Apache Hive, Cassandra, and MongoDB. </a:t>
            </a:r>
          </a:p>
          <a:p>
            <a:pPr marL="291436" indent="-291436" defTabSz="932293" fontAlgn="base">
              <a:lnSpc>
                <a:spcPct val="90000"/>
              </a:lnSpc>
              <a:spcBef>
                <a:spcPct val="0"/>
              </a:spcBef>
              <a:spcAft>
                <a:spcPct val="0"/>
              </a:spcAft>
              <a:buFont typeface="Arial" panose="020B0604020202020204" pitchFamily="34" charset="0"/>
              <a:buChar char="•"/>
            </a:pPr>
            <a:r>
              <a:rPr lang="en-IN" sz="900" dirty="0">
                <a:solidFill>
                  <a:srgbClr val="000000">
                    <a:lumMod val="75000"/>
                    <a:lumOff val="25000"/>
                  </a:srgbClr>
                </a:solidFill>
                <a:ea typeface="Segoe UI" pitchFamily="34" charset="0"/>
                <a:cs typeface="Segoe UI" pitchFamily="34" charset="0"/>
              </a:rPr>
              <a:t>Spark runs on top of the Apache YARN resource manager.</a:t>
            </a:r>
          </a:p>
          <a:p>
            <a:pPr marL="0" indent="0" defTabSz="932293" fontAlgn="base">
              <a:lnSpc>
                <a:spcPct val="90000"/>
              </a:lnSpc>
              <a:spcBef>
                <a:spcPct val="0"/>
              </a:spcBef>
              <a:spcAft>
                <a:spcPct val="0"/>
              </a:spcAft>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1/19/2017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38592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3.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4.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5.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2967108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583048987"/>
      </p:ext>
    </p:extLst>
  </p:cSld>
  <p:clrMapOvr>
    <a:masterClrMapping/>
  </p:clrMapOvr>
  <p:transition spd="med">
    <p:wipe dir="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6385037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094232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35373282"/>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6" name="Rectangle 5"/>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83381209"/>
      </p:ext>
    </p:extLst>
  </p:cSld>
  <p:clrMapOvr>
    <a:masterClrMapping/>
  </p:clrMapOvr>
  <p:transitio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84185886"/>
      </p:ext>
    </p:extLst>
  </p:cSld>
  <p:clrMapOvr>
    <a:masterClrMapping/>
  </p:clrMapOvr>
  <p:transition spd="med">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1798674763"/>
      </p:ext>
    </p:extLst>
  </p:cSld>
  <p:clrMapOvr>
    <a:masterClrMapping/>
  </p:clrMapOvr>
  <p:transition spd="med">
    <p:wipe dir="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8216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90826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274327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82690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7891521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61728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23791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0113785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4082460807"/>
      </p:ext>
    </p:extLst>
  </p:cSld>
  <p:clrMapOvr>
    <a:masterClrMapping/>
  </p:clrMapOvr>
  <p:transition spd="med">
    <p:wipe dir="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197946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068322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940582912"/>
      </p:ext>
    </p:extLst>
  </p:cSld>
  <p:clrMapOvr>
    <a:masterClrMapping/>
  </p:clrMapOvr>
  <p:transition spd="med">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96090943"/>
      </p:ext>
    </p:extLst>
  </p:cSld>
  <p:clrMapOvr>
    <a:masterClrMapping/>
  </p:clrMapOvr>
  <p:transition spd="med">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74649433"/>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89436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39100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1400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944602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05847081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542964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33832657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3303165435"/>
      </p:ext>
    </p:extLst>
  </p:cSld>
  <p:clrMapOvr>
    <a:masterClrMapping/>
  </p:clrMapOvr>
  <p:transition spd="med">
    <p:wipe dir="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218072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585307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567269620"/>
      </p:ext>
    </p:extLst>
  </p:cSld>
  <p:clrMapOvr>
    <a:masterClrMapping/>
  </p:clrMapOvr>
  <p:transition spd="med">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79587861"/>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488067596"/>
      </p:ext>
    </p:extLst>
  </p:cSld>
  <p:clrMapOvr>
    <a:masterClrMapping/>
  </p:clrMapOvr>
  <p:transition spd="med">
    <p:wipe dir="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49519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sz="3600">
                <a:gradFill>
                  <a:gsLst>
                    <a:gs pos="2920">
                      <a:schemeClr val="tx2"/>
                    </a:gs>
                    <a:gs pos="39000">
                      <a:schemeClr val="tx2"/>
                    </a:gs>
                  </a:gsLst>
                  <a:lin ang="5400000" scaled="0"/>
                </a:gradFill>
              </a:defRPr>
            </a:lvl1pPr>
            <a:lvl2pPr marL="28569" indent="0">
              <a:buNone/>
              <a:defRPr sz="2400"/>
            </a:lvl2pPr>
            <a:lvl3pPr marL="223795" indent="0">
              <a:buNone/>
              <a:defRPr sz="2400"/>
            </a:lvl3pPr>
            <a:lvl4pPr marL="476159" indent="0">
              <a:buNone/>
              <a:defRPr sz="1600"/>
            </a:lvl4pPr>
            <a:lvl5pPr marL="739632"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5851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15991"/>
          </a:xfrm>
        </p:spPr>
        <p:txBody>
          <a:bodyPr>
            <a:spAutoFit/>
          </a:bodyPr>
          <a:lstStyle>
            <a:lvl1pPr>
              <a:defRPr sz="3600"/>
            </a:lvl1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313937921"/>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504843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lvl1pPr>
              <a:defRPr sz="4800"/>
            </a:lvl1pPr>
          </a:lstStyle>
          <a:p>
            <a:r>
              <a:rPr lang="en-US" dirty="0"/>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sz="3600"/>
            </a:lvl1pPr>
            <a:lvl2pPr>
              <a:spcBef>
                <a:spcPts val="1122"/>
              </a:spcBef>
              <a:defRPr/>
            </a:lvl2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246676516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3600">
                <a:gradFill>
                  <a:gsLst>
                    <a:gs pos="100000">
                      <a:schemeClr val="tx2"/>
                    </a:gs>
                    <a:gs pos="0">
                      <a:schemeClr val="tx2"/>
                    </a:gs>
                  </a:gsLst>
                  <a:lin ang="5400000" scaled="0"/>
                </a:gradFill>
                <a:latin typeface="+mj-lt"/>
              </a:defRPr>
            </a:lvl1pPr>
            <a:lvl2pPr marL="0" indent="0">
              <a:buNone/>
              <a:defRPr sz="2400"/>
            </a:lvl2pPr>
            <a:lvl3pPr marL="238008" indent="0">
              <a:buNone/>
              <a:defRPr sz="2400"/>
            </a:lvl3pPr>
            <a:lvl4pPr marL="466300" indent="0">
              <a:buNone/>
              <a:defRPr sz="1600"/>
            </a:lvl4pPr>
            <a:lvl5pPr marL="707546"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360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0053621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1/19/2017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9144147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0446470"/>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theme" Target="../theme/theme1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1.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theme" Target="../theme/theme12.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ags" Target="../tags/tag1.xml"/><Relationship Id="rId3" Type="http://schemas.openxmlformats.org/officeDocument/2006/relationships/slideLayout" Target="../slideLayouts/slideLayout238.xml"/><Relationship Id="rId21" Type="http://schemas.openxmlformats.org/officeDocument/2006/relationships/image" Target="../media/image11.png"/><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vmlDrawing" Target="../drawings/vmlDrawing1.vml"/><Relationship Id="rId2" Type="http://schemas.openxmlformats.org/officeDocument/2006/relationships/slideLayout" Target="../slideLayouts/slideLayout237.xml"/><Relationship Id="rId16" Type="http://schemas.openxmlformats.org/officeDocument/2006/relationships/theme" Target="../theme/theme13.xml"/><Relationship Id="rId20" Type="http://schemas.openxmlformats.org/officeDocument/2006/relationships/image" Target="../media/image10.emf"/><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oleObject" Target="../embeddings/oleObject1.bin"/><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image" Target="../media/image10.emf"/><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oleObject" Target="../embeddings/oleObject2.bin"/><Relationship Id="rId2" Type="http://schemas.openxmlformats.org/officeDocument/2006/relationships/slideLayout" Target="../slideLayouts/slideLayout252.xml"/><Relationship Id="rId16" Type="http://schemas.openxmlformats.org/officeDocument/2006/relationships/tags" Target="../tags/tag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vmlDrawing" Target="../drawings/vmlDrawing2.vml"/><Relationship Id="rId10" Type="http://schemas.openxmlformats.org/officeDocument/2006/relationships/slideLayout" Target="../slideLayouts/slideLayout260.xml"/><Relationship Id="rId19" Type="http://schemas.openxmlformats.org/officeDocument/2006/relationships/image" Target="../media/image11.png"/><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image" Target="../media/image10.emf"/><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oleObject" Target="../embeddings/oleObject3.bin"/><Relationship Id="rId2" Type="http://schemas.openxmlformats.org/officeDocument/2006/relationships/slideLayout" Target="../slideLayouts/slideLayout265.xml"/><Relationship Id="rId16" Type="http://schemas.openxmlformats.org/officeDocument/2006/relationships/tags" Target="../tags/tag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5" Type="http://schemas.openxmlformats.org/officeDocument/2006/relationships/slideLayout" Target="../slideLayouts/slideLayout268.xml"/><Relationship Id="rId15" Type="http://schemas.openxmlformats.org/officeDocument/2006/relationships/vmlDrawing" Target="../drawings/vmlDrawing3.vml"/><Relationship Id="rId10" Type="http://schemas.openxmlformats.org/officeDocument/2006/relationships/slideLayout" Target="../slideLayouts/slideLayout273.xml"/><Relationship Id="rId19" Type="http://schemas.openxmlformats.org/officeDocument/2006/relationships/image" Target="../media/image11.png"/><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theme" Target="../theme/theme16.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slideLayout" Target="../slideLayouts/slideLayout317.xml"/><Relationship Id="rId18" Type="http://schemas.openxmlformats.org/officeDocument/2006/relationships/slideLayout" Target="../slideLayouts/slideLayout322.xml"/><Relationship Id="rId26" Type="http://schemas.openxmlformats.org/officeDocument/2006/relationships/slideLayout" Target="../slideLayouts/slideLayout330.xml"/><Relationship Id="rId3" Type="http://schemas.openxmlformats.org/officeDocument/2006/relationships/slideLayout" Target="../slideLayouts/slideLayout307.xml"/><Relationship Id="rId21" Type="http://schemas.openxmlformats.org/officeDocument/2006/relationships/slideLayout" Target="../slideLayouts/slideLayout325.xml"/><Relationship Id="rId7" Type="http://schemas.openxmlformats.org/officeDocument/2006/relationships/slideLayout" Target="../slideLayouts/slideLayout311.xml"/><Relationship Id="rId12" Type="http://schemas.openxmlformats.org/officeDocument/2006/relationships/slideLayout" Target="../slideLayouts/slideLayout316.xml"/><Relationship Id="rId17" Type="http://schemas.openxmlformats.org/officeDocument/2006/relationships/slideLayout" Target="../slideLayouts/slideLayout321.xml"/><Relationship Id="rId25" Type="http://schemas.openxmlformats.org/officeDocument/2006/relationships/slideLayout" Target="../slideLayouts/slideLayout329.xml"/><Relationship Id="rId2" Type="http://schemas.openxmlformats.org/officeDocument/2006/relationships/slideLayout" Target="../slideLayouts/slideLayout306.xml"/><Relationship Id="rId16" Type="http://schemas.openxmlformats.org/officeDocument/2006/relationships/slideLayout" Target="../slideLayouts/slideLayout320.xml"/><Relationship Id="rId20" Type="http://schemas.openxmlformats.org/officeDocument/2006/relationships/slideLayout" Target="../slideLayouts/slideLayout324.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24" Type="http://schemas.openxmlformats.org/officeDocument/2006/relationships/slideLayout" Target="../slideLayouts/slideLayout328.xml"/><Relationship Id="rId5" Type="http://schemas.openxmlformats.org/officeDocument/2006/relationships/slideLayout" Target="../slideLayouts/slideLayout309.xml"/><Relationship Id="rId15" Type="http://schemas.openxmlformats.org/officeDocument/2006/relationships/slideLayout" Target="../slideLayouts/slideLayout319.xml"/><Relationship Id="rId23" Type="http://schemas.openxmlformats.org/officeDocument/2006/relationships/slideLayout" Target="../slideLayouts/slideLayout327.xml"/><Relationship Id="rId28" Type="http://schemas.openxmlformats.org/officeDocument/2006/relationships/theme" Target="../theme/theme17.xml"/><Relationship Id="rId10" Type="http://schemas.openxmlformats.org/officeDocument/2006/relationships/slideLayout" Target="../slideLayouts/slideLayout314.xml"/><Relationship Id="rId19" Type="http://schemas.openxmlformats.org/officeDocument/2006/relationships/slideLayout" Target="../slideLayouts/slideLayout323.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14" Type="http://schemas.openxmlformats.org/officeDocument/2006/relationships/slideLayout" Target="../slideLayouts/slideLayout318.xml"/><Relationship Id="rId22" Type="http://schemas.openxmlformats.org/officeDocument/2006/relationships/slideLayout" Target="../slideLayouts/slideLayout326.xml"/><Relationship Id="rId27" Type="http://schemas.openxmlformats.org/officeDocument/2006/relationships/slideLayout" Target="../slideLayouts/slideLayout3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theme" Target="../theme/theme6.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theme" Target="../theme/theme7.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theme" Target="../theme/theme8.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theme" Target="../theme/theme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8"/>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12" name="think-cell Slide" r:id="rId19" imgW="377" imgH="377" progId="TCLayout.ActiveDocument.1">
                  <p:embed/>
                </p:oleObj>
              </mc:Choice>
              <mc:Fallback>
                <p:oleObj name="think-cell Slide" r:id="rId19" imgW="377" imgH="377" progId="TCLayout.ActiveDocument.1">
                  <p:embed/>
                  <p:pic>
                    <p:nvPicPr>
                      <p:cNvPr id="0" name=""/>
                      <p:cNvPicPr/>
                      <p:nvPr/>
                    </p:nvPicPr>
                    <p:blipFill>
                      <a:blip r:embed="rId20"/>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01425991"/>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640"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638" r:id="rId15"/>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32" name="think-cell Slide" r:id="rId17" imgW="377" imgH="377" progId="TCLayout.ActiveDocument.1">
                  <p:embed/>
                </p:oleObj>
              </mc:Choice>
              <mc:Fallback>
                <p:oleObj name="think-cell Slide" r:id="rId17" imgW="377" imgH="377" progId="TCLayout.ActiveDocument.1">
                  <p:embed/>
                  <p:pic>
                    <p:nvPicPr>
                      <p:cNvPr id="0" name=""/>
                      <p:cNvPicPr/>
                      <p:nvPr/>
                    </p:nvPicPr>
                    <p:blipFill>
                      <a:blip r:embed="rId18"/>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35901898"/>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 id="2147484578" r:id="rId12"/>
    <p:sldLayoutId id="2147484579" r:id="rId13"/>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957" name="think-cell Slide" r:id="rId17" imgW="377" imgH="377" progId="TCLayout.ActiveDocument.1">
                  <p:embed/>
                </p:oleObj>
              </mc:Choice>
              <mc:Fallback>
                <p:oleObj name="think-cell Slide" r:id="rId17" imgW="377" imgH="377" progId="TCLayout.ActiveDocument.1">
                  <p:embed/>
                  <p:pic>
                    <p:nvPicPr>
                      <p:cNvPr id="0" name=""/>
                      <p:cNvPicPr/>
                      <p:nvPr/>
                    </p:nvPicPr>
                    <p:blipFill>
                      <a:blip r:embed="rId18"/>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878610624"/>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 id="2147484655" r:id="rId14"/>
    <p:sldLayoutId id="2147484656" r:id="rId15"/>
    <p:sldLayoutId id="2147484657" r:id="rId16"/>
    <p:sldLayoutId id="2147484658" r:id="rId17"/>
    <p:sldLayoutId id="2147484659" r:id="rId18"/>
    <p:sldLayoutId id="2147484660" r:id="rId19"/>
    <p:sldLayoutId id="2147484661" r:id="rId20"/>
    <p:sldLayoutId id="2147484662" r:id="rId21"/>
    <p:sldLayoutId id="2147484663" r:id="rId22"/>
    <p:sldLayoutId id="2147484664" r:id="rId23"/>
    <p:sldLayoutId id="2147484665" r:id="rId24"/>
    <p:sldLayoutId id="2147484666" r:id="rId25"/>
    <p:sldLayoutId id="2147484667" r:id="rId26"/>
    <p:sldLayoutId id="2147484668"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 id="2147484550" r:id="rId19"/>
    <p:sldLayoutId id="2147484608" r:id="rId20"/>
    <p:sldLayoutId id="2147484639" r:id="rId2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6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40.xml"/><Relationship Id="rId5" Type="http://schemas.openxmlformats.org/officeDocument/2006/relationships/hyperlink" Target="http://databricks.com/blog/2014/10/10/spark-petabyte-sort.html"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17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0.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0.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6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8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5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5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5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5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8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55.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jupyter/notebook" TargetMode="External"/><Relationship Id="rId7" Type="http://schemas.openxmlformats.org/officeDocument/2006/relationships/hyperlink" Target="https://github.com/ipython/ipython/wiki/IPython-kernels-for-other-languages" TargetMode="External"/><Relationship Id="rId2" Type="http://schemas.openxmlformats.org/officeDocument/2006/relationships/notesSlide" Target="../notesSlides/notesSlide32.xml"/><Relationship Id="rId1" Type="http://schemas.openxmlformats.org/officeDocument/2006/relationships/slideLayout" Target="../slideLayouts/slideLayout255.xml"/><Relationship Id="rId6" Type="http://schemas.openxmlformats.org/officeDocument/2006/relationships/hyperlink" Target="https://nbviewer.jupyter.org/" TargetMode="External"/><Relationship Id="rId5" Type="http://schemas.openxmlformats.org/officeDocument/2006/relationships/hyperlink" Target="https://github.com/jupyter/jupyter_console" TargetMode="External"/><Relationship Id="rId4" Type="http://schemas.openxmlformats.org/officeDocument/2006/relationships/hyperlink" Target="https://github.com/jupyter/qtconsole" TargetMode="External"/><Relationship Id="rId9"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5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68.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40.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55.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40.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40.xml"/><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40.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1.xml"/><Relationship Id="rId1" Type="http://schemas.openxmlformats.org/officeDocument/2006/relationships/slideLayout" Target="../slideLayouts/slideLayout6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8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5.xml"/></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23.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44.xml"/><Relationship Id="rId16" Type="http://schemas.openxmlformats.org/officeDocument/2006/relationships/image" Target="../media/image51.png"/><Relationship Id="rId20" Type="http://schemas.openxmlformats.org/officeDocument/2006/relationships/image" Target="../media/image55.gif"/><Relationship Id="rId1" Type="http://schemas.openxmlformats.org/officeDocument/2006/relationships/slideLayout" Target="../slideLayouts/slideLayout255.xml"/><Relationship Id="rId6" Type="http://schemas.openxmlformats.org/officeDocument/2006/relationships/image" Target="../media/image41.jpe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5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55.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55.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55.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55.xml"/><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5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7.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6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84.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40.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68.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268.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240.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8.xml"/><Relationship Id="rId1" Type="http://schemas.openxmlformats.org/officeDocument/2006/relationships/slideLayout" Target="../slideLayouts/slideLayout6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9.xml"/></Relationships>
</file>

<file path=ppt/slides/_rels/slide8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8.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6" name="Rectangle 5"/>
          <p:cNvSpPr/>
          <p:nvPr/>
        </p:nvSpPr>
        <p:spPr bwMode="ltGray">
          <a:xfrm>
            <a:off x="274703" y="296863"/>
            <a:ext cx="5486400" cy="5486400"/>
          </a:xfrm>
          <a:prstGeom prst="rect">
            <a:avLst/>
          </a:prstGeom>
          <a:solidFill>
            <a:srgbClr val="D949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3" name="Title 2"/>
          <p:cNvSpPr>
            <a:spLocks noGrp="1"/>
          </p:cNvSpPr>
          <p:nvPr>
            <p:ph type="title"/>
          </p:nvPr>
        </p:nvSpPr>
        <p:spPr/>
        <p:txBody>
          <a:bodyPr/>
          <a:lstStyle/>
          <a:p>
            <a:r>
              <a:rPr lang="en-US" dirty="0"/>
              <a:t>Big Data: Apache Spark on HDInsight</a:t>
            </a:r>
          </a:p>
        </p:txBody>
      </p:sp>
      <p:pic>
        <p:nvPicPr>
          <p:cNvPr id="8" name="Picture 7"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txBox="1">
            <a:spLocks/>
          </p:cNvSpPr>
          <p:nvPr/>
        </p:nvSpPr>
        <p:spPr>
          <a:xfrm>
            <a:off x="276540" y="4450258"/>
            <a:ext cx="5197379" cy="10189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Speaker name</a:t>
            </a:r>
          </a:p>
        </p:txBody>
      </p:sp>
    </p:spTree>
    <p:extLst>
      <p:ext uri="{BB962C8B-B14F-4D97-AF65-F5344CB8AC3E}">
        <p14:creationId xmlns:p14="http://schemas.microsoft.com/office/powerpoint/2010/main" val="4065260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7777"/>
            <a:ext cx="12186920" cy="946413"/>
          </a:xfrm>
        </p:spPr>
        <p:txBody>
          <a:bodyPr lIns="457200"/>
          <a:lstStyle/>
          <a:p>
            <a:r>
              <a:rPr lang="en-US" dirty="0"/>
              <a:t>Apache Spark benefits</a:t>
            </a:r>
          </a:p>
        </p:txBody>
      </p:sp>
      <p:grpSp>
        <p:nvGrpSpPr>
          <p:cNvPr id="244" name="Group 243"/>
          <p:cNvGrpSpPr/>
          <p:nvPr/>
        </p:nvGrpSpPr>
        <p:grpSpPr>
          <a:xfrm>
            <a:off x="3657085" y="3853268"/>
            <a:ext cx="2560320" cy="2560320"/>
            <a:chOff x="3657085" y="3853268"/>
            <a:chExt cx="2560320" cy="2560320"/>
          </a:xfrm>
        </p:grpSpPr>
        <p:sp>
          <p:nvSpPr>
            <p:cNvPr id="8" name="Rectangle 7"/>
            <p:cNvSpPr/>
            <p:nvPr/>
          </p:nvSpPr>
          <p:spPr bwMode="auto">
            <a:xfrm>
              <a:off x="3657085" y="3853268"/>
              <a:ext cx="2560320" cy="2560320"/>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2" tIns="182880" rIns="73142" bIns="27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IN" sz="2040" dirty="0">
                  <a:solidFill>
                    <a:schemeClr val="bg1"/>
                  </a:solidFill>
                  <a:ea typeface="Segoe UI" pitchFamily="34" charset="0"/>
                  <a:cs typeface="Segoe UI" pitchFamily="34" charset="0"/>
                </a:rPr>
                <a:t>Unified engine</a:t>
              </a:r>
            </a:p>
            <a:p>
              <a:pPr marL="291436" indent="-291436" algn="ctr" defTabSz="932293" fontAlgn="base">
                <a:lnSpc>
                  <a:spcPct val="90000"/>
                </a:lnSpc>
                <a:spcBef>
                  <a:spcPct val="0"/>
                </a:spcBef>
                <a:spcAft>
                  <a:spcPct val="0"/>
                </a:spcAft>
                <a:buFont typeface="Arial" panose="020B0604020202020204" pitchFamily="34" charset="0"/>
                <a:buChar char="•"/>
              </a:pPr>
              <a:endParaRPr lang="en-IN" sz="1399" dirty="0">
                <a:solidFill>
                  <a:srgbClr val="FFFFFF"/>
                </a:solidFill>
                <a:ea typeface="Segoe UI" pitchFamily="34" charset="0"/>
                <a:cs typeface="Segoe UI" pitchFamily="34" charset="0"/>
              </a:endParaRPr>
            </a:p>
          </p:txBody>
        </p:sp>
        <p:grpSp>
          <p:nvGrpSpPr>
            <p:cNvPr id="58" name="Group 57"/>
            <p:cNvGrpSpPr/>
            <p:nvPr/>
          </p:nvGrpSpPr>
          <p:grpSpPr>
            <a:xfrm>
              <a:off x="4439323" y="4569547"/>
              <a:ext cx="868844" cy="1493068"/>
              <a:chOff x="1599932" y="1674205"/>
              <a:chExt cx="2405307" cy="4215214"/>
            </a:xfrm>
            <a:solidFill>
              <a:srgbClr val="E8E8E8"/>
            </a:solidFill>
          </p:grpSpPr>
          <p:sp>
            <p:nvSpPr>
              <p:cNvPr id="59" name="Freeform 58"/>
              <p:cNvSpPr>
                <a:spLocks noEditPoints="1"/>
              </p:cNvSpPr>
              <p:nvPr/>
            </p:nvSpPr>
            <p:spPr bwMode="auto">
              <a:xfrm rot="4500000">
                <a:off x="1762180" y="1668951"/>
                <a:ext cx="2227937" cy="2238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60" name="Freeform 59"/>
              <p:cNvSpPr>
                <a:spLocks noEditPoints="1"/>
              </p:cNvSpPr>
              <p:nvPr/>
            </p:nvSpPr>
            <p:spPr bwMode="auto">
              <a:xfrm rot="4500000">
                <a:off x="1602560" y="3654955"/>
                <a:ext cx="1024639" cy="1029895"/>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grpSp>
            <p:nvGrpSpPr>
              <p:cNvPr id="61" name="Group 60"/>
              <p:cNvGrpSpPr/>
              <p:nvPr/>
            </p:nvGrpSpPr>
            <p:grpSpPr>
              <a:xfrm rot="4500000">
                <a:off x="2314585" y="4198765"/>
                <a:ext cx="1670948" cy="1710360"/>
                <a:chOff x="4789131" y="4103030"/>
                <a:chExt cx="754022" cy="771806"/>
              </a:xfrm>
              <a:grpFill/>
            </p:grpSpPr>
            <p:sp>
              <p:nvSpPr>
                <p:cNvPr id="62" name="Freeform 61"/>
                <p:cNvSpPr>
                  <a:spLocks noEditPoints="1"/>
                </p:cNvSpPr>
                <p:nvPr/>
              </p:nvSpPr>
              <p:spPr bwMode="auto">
                <a:xfrm>
                  <a:off x="4853151" y="4177721"/>
                  <a:ext cx="628353" cy="633094"/>
                </a:xfrm>
                <a:custGeom>
                  <a:avLst/>
                  <a:gdLst>
                    <a:gd name="T0" fmla="*/ 77 w 166"/>
                    <a:gd name="T1" fmla="*/ 3 h 166"/>
                    <a:gd name="T2" fmla="*/ 2 w 166"/>
                    <a:gd name="T3" fmla="*/ 88 h 166"/>
                    <a:gd name="T4" fmla="*/ 88 w 166"/>
                    <a:gd name="T5" fmla="*/ 163 h 166"/>
                    <a:gd name="T6" fmla="*/ 163 w 166"/>
                    <a:gd name="T7" fmla="*/ 78 h 166"/>
                    <a:gd name="T8" fmla="*/ 77 w 166"/>
                    <a:gd name="T9" fmla="*/ 3 h 166"/>
                    <a:gd name="T10" fmla="*/ 85 w 166"/>
                    <a:gd name="T11" fmla="*/ 121 h 166"/>
                    <a:gd name="T12" fmla="*/ 45 w 166"/>
                    <a:gd name="T13" fmla="*/ 86 h 166"/>
                    <a:gd name="T14" fmla="*/ 80 w 166"/>
                    <a:gd name="T15" fmla="*/ 45 h 166"/>
                    <a:gd name="T16" fmla="*/ 121 w 166"/>
                    <a:gd name="T17" fmla="*/ 81 h 166"/>
                    <a:gd name="T18" fmla="*/ 85 w 166"/>
                    <a:gd name="T19"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77" y="3"/>
                      </a:moveTo>
                      <a:cubicBezTo>
                        <a:pt x="33" y="6"/>
                        <a:pt x="0" y="44"/>
                        <a:pt x="2" y="88"/>
                      </a:cubicBezTo>
                      <a:cubicBezTo>
                        <a:pt x="5" y="133"/>
                        <a:pt x="44" y="166"/>
                        <a:pt x="88" y="163"/>
                      </a:cubicBezTo>
                      <a:cubicBezTo>
                        <a:pt x="132" y="160"/>
                        <a:pt x="166" y="122"/>
                        <a:pt x="163" y="78"/>
                      </a:cubicBezTo>
                      <a:cubicBezTo>
                        <a:pt x="160" y="34"/>
                        <a:pt x="122" y="0"/>
                        <a:pt x="77" y="3"/>
                      </a:cubicBezTo>
                      <a:close/>
                      <a:moveTo>
                        <a:pt x="85" y="121"/>
                      </a:moveTo>
                      <a:cubicBezTo>
                        <a:pt x="64" y="122"/>
                        <a:pt x="46" y="106"/>
                        <a:pt x="45" y="86"/>
                      </a:cubicBezTo>
                      <a:cubicBezTo>
                        <a:pt x="43" y="65"/>
                        <a:pt x="59" y="46"/>
                        <a:pt x="80" y="45"/>
                      </a:cubicBezTo>
                      <a:cubicBezTo>
                        <a:pt x="101" y="44"/>
                        <a:pt x="119" y="60"/>
                        <a:pt x="121" y="81"/>
                      </a:cubicBezTo>
                      <a:cubicBezTo>
                        <a:pt x="122" y="101"/>
                        <a:pt x="106" y="120"/>
                        <a:pt x="8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63" name="Freeform 62"/>
                <p:cNvSpPr>
                  <a:spLocks/>
                </p:cNvSpPr>
                <p:nvPr/>
              </p:nvSpPr>
              <p:spPr bwMode="auto">
                <a:xfrm>
                  <a:off x="5125833" y="4687517"/>
                  <a:ext cx="106701" cy="187319"/>
                </a:xfrm>
                <a:custGeom>
                  <a:avLst/>
                  <a:gdLst>
                    <a:gd name="T0" fmla="*/ 1 w 28"/>
                    <a:gd name="T1" fmla="*/ 9 h 49"/>
                    <a:gd name="T2" fmla="*/ 7 w 28"/>
                    <a:gd name="T3" fmla="*/ 1 h 49"/>
                    <a:gd name="T4" fmla="*/ 21 w 28"/>
                    <a:gd name="T5" fmla="*/ 0 h 49"/>
                    <a:gd name="T6" fmla="*/ 28 w 28"/>
                    <a:gd name="T7" fmla="*/ 7 h 49"/>
                    <a:gd name="T8" fmla="*/ 26 w 28"/>
                    <a:gd name="T9" fmla="*/ 40 h 49"/>
                    <a:gd name="T10" fmla="*/ 18 w 28"/>
                    <a:gd name="T11" fmla="*/ 48 h 49"/>
                    <a:gd name="T12" fmla="*/ 16 w 28"/>
                    <a:gd name="T13" fmla="*/ 48 h 49"/>
                    <a:gd name="T14" fmla="*/ 8 w 28"/>
                    <a:gd name="T15" fmla="*/ 42 h 49"/>
                    <a:gd name="T16" fmla="*/ 1 w 28"/>
                    <a:gd name="T17"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9">
                      <a:moveTo>
                        <a:pt x="1" y="9"/>
                      </a:moveTo>
                      <a:cubicBezTo>
                        <a:pt x="0" y="5"/>
                        <a:pt x="3" y="1"/>
                        <a:pt x="7" y="1"/>
                      </a:cubicBezTo>
                      <a:cubicBezTo>
                        <a:pt x="21" y="0"/>
                        <a:pt x="21" y="0"/>
                        <a:pt x="21" y="0"/>
                      </a:cubicBezTo>
                      <a:cubicBezTo>
                        <a:pt x="25" y="0"/>
                        <a:pt x="28" y="3"/>
                        <a:pt x="28" y="7"/>
                      </a:cubicBezTo>
                      <a:cubicBezTo>
                        <a:pt x="26" y="40"/>
                        <a:pt x="26" y="40"/>
                        <a:pt x="26" y="40"/>
                      </a:cubicBezTo>
                      <a:cubicBezTo>
                        <a:pt x="25" y="44"/>
                        <a:pt x="22" y="48"/>
                        <a:pt x="18" y="48"/>
                      </a:cubicBezTo>
                      <a:cubicBezTo>
                        <a:pt x="16" y="48"/>
                        <a:pt x="16" y="48"/>
                        <a:pt x="16" y="48"/>
                      </a:cubicBezTo>
                      <a:cubicBezTo>
                        <a:pt x="12" y="49"/>
                        <a:pt x="8" y="46"/>
                        <a:pt x="8" y="4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64" name="Freeform 63"/>
                <p:cNvSpPr>
                  <a:spLocks/>
                </p:cNvSpPr>
                <p:nvPr/>
              </p:nvSpPr>
              <p:spPr bwMode="auto">
                <a:xfrm>
                  <a:off x="4789131" y="4452773"/>
                  <a:ext cx="184949" cy="109073"/>
                </a:xfrm>
                <a:custGeom>
                  <a:avLst/>
                  <a:gdLst>
                    <a:gd name="T0" fmla="*/ 40 w 49"/>
                    <a:gd name="T1" fmla="*/ 1 h 29"/>
                    <a:gd name="T2" fmla="*/ 47 w 49"/>
                    <a:gd name="T3" fmla="*/ 7 h 29"/>
                    <a:gd name="T4" fmla="*/ 48 w 49"/>
                    <a:gd name="T5" fmla="*/ 22 h 29"/>
                    <a:gd name="T6" fmla="*/ 42 w 49"/>
                    <a:gd name="T7" fmla="*/ 29 h 29"/>
                    <a:gd name="T8" fmla="*/ 8 w 49"/>
                    <a:gd name="T9" fmla="*/ 26 h 29"/>
                    <a:gd name="T10" fmla="*/ 0 w 49"/>
                    <a:gd name="T11" fmla="*/ 18 h 29"/>
                    <a:gd name="T12" fmla="*/ 0 w 49"/>
                    <a:gd name="T13" fmla="*/ 17 h 29"/>
                    <a:gd name="T14" fmla="*/ 7 w 49"/>
                    <a:gd name="T15" fmla="*/ 8 h 29"/>
                    <a:gd name="T16" fmla="*/ 40 w 49"/>
                    <a:gd name="T17"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9">
                      <a:moveTo>
                        <a:pt x="40" y="1"/>
                      </a:moveTo>
                      <a:cubicBezTo>
                        <a:pt x="44" y="0"/>
                        <a:pt x="47" y="3"/>
                        <a:pt x="47" y="7"/>
                      </a:cubicBezTo>
                      <a:cubicBezTo>
                        <a:pt x="48" y="22"/>
                        <a:pt x="48" y="22"/>
                        <a:pt x="48" y="22"/>
                      </a:cubicBezTo>
                      <a:cubicBezTo>
                        <a:pt x="49" y="26"/>
                        <a:pt x="46" y="29"/>
                        <a:pt x="42" y="29"/>
                      </a:cubicBezTo>
                      <a:cubicBezTo>
                        <a:pt x="8" y="26"/>
                        <a:pt x="8" y="26"/>
                        <a:pt x="8" y="26"/>
                      </a:cubicBezTo>
                      <a:cubicBezTo>
                        <a:pt x="4" y="26"/>
                        <a:pt x="1" y="22"/>
                        <a:pt x="0" y="18"/>
                      </a:cubicBezTo>
                      <a:cubicBezTo>
                        <a:pt x="0" y="17"/>
                        <a:pt x="0" y="17"/>
                        <a:pt x="0" y="17"/>
                      </a:cubicBezTo>
                      <a:cubicBezTo>
                        <a:pt x="0" y="13"/>
                        <a:pt x="3" y="9"/>
                        <a:pt x="7" y="8"/>
                      </a:cubicBezTo>
                      <a:lnTo>
                        <a:pt x="4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65" name="Freeform 64"/>
                <p:cNvSpPr>
                  <a:spLocks/>
                </p:cNvSpPr>
                <p:nvPr/>
              </p:nvSpPr>
              <p:spPr bwMode="auto">
                <a:xfrm>
                  <a:off x="5355833" y="4424319"/>
                  <a:ext cx="187320" cy="111443"/>
                </a:xfrm>
                <a:custGeom>
                  <a:avLst/>
                  <a:gdLst>
                    <a:gd name="T0" fmla="*/ 9 w 49"/>
                    <a:gd name="T1" fmla="*/ 28 h 29"/>
                    <a:gd name="T2" fmla="*/ 2 w 49"/>
                    <a:gd name="T3" fmla="*/ 22 h 29"/>
                    <a:gd name="T4" fmla="*/ 1 w 49"/>
                    <a:gd name="T5" fmla="*/ 7 h 29"/>
                    <a:gd name="T6" fmla="*/ 8 w 49"/>
                    <a:gd name="T7" fmla="*/ 0 h 29"/>
                    <a:gd name="T8" fmla="*/ 41 w 49"/>
                    <a:gd name="T9" fmla="*/ 3 h 29"/>
                    <a:gd name="T10" fmla="*/ 49 w 49"/>
                    <a:gd name="T11" fmla="*/ 11 h 29"/>
                    <a:gd name="T12" fmla="*/ 49 w 49"/>
                    <a:gd name="T13" fmla="*/ 12 h 29"/>
                    <a:gd name="T14" fmla="*/ 42 w 49"/>
                    <a:gd name="T15" fmla="*/ 21 h 29"/>
                    <a:gd name="T16" fmla="*/ 9 w 49"/>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9">
                      <a:moveTo>
                        <a:pt x="9" y="28"/>
                      </a:moveTo>
                      <a:cubicBezTo>
                        <a:pt x="5" y="29"/>
                        <a:pt x="2" y="26"/>
                        <a:pt x="2" y="22"/>
                      </a:cubicBezTo>
                      <a:cubicBezTo>
                        <a:pt x="1" y="7"/>
                        <a:pt x="1" y="7"/>
                        <a:pt x="1" y="7"/>
                      </a:cubicBezTo>
                      <a:cubicBezTo>
                        <a:pt x="0" y="3"/>
                        <a:pt x="4" y="0"/>
                        <a:pt x="8" y="0"/>
                      </a:cubicBezTo>
                      <a:cubicBezTo>
                        <a:pt x="41" y="3"/>
                        <a:pt x="41" y="3"/>
                        <a:pt x="41" y="3"/>
                      </a:cubicBezTo>
                      <a:cubicBezTo>
                        <a:pt x="45" y="3"/>
                        <a:pt x="49" y="7"/>
                        <a:pt x="49" y="11"/>
                      </a:cubicBezTo>
                      <a:cubicBezTo>
                        <a:pt x="49" y="12"/>
                        <a:pt x="49" y="12"/>
                        <a:pt x="49" y="12"/>
                      </a:cubicBezTo>
                      <a:cubicBezTo>
                        <a:pt x="49" y="16"/>
                        <a:pt x="46" y="20"/>
                        <a:pt x="42" y="21"/>
                      </a:cubicBezTo>
                      <a:lnTo>
                        <a:pt x="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66" name="Freeform 65"/>
                <p:cNvSpPr>
                  <a:spLocks/>
                </p:cNvSpPr>
                <p:nvPr/>
              </p:nvSpPr>
              <p:spPr bwMode="auto">
                <a:xfrm>
                  <a:off x="4872120" y="4227515"/>
                  <a:ext cx="173093" cy="170722"/>
                </a:xfrm>
                <a:custGeom>
                  <a:avLst/>
                  <a:gdLst>
                    <a:gd name="T0" fmla="*/ 42 w 46"/>
                    <a:gd name="T1" fmla="*/ 21 h 45"/>
                    <a:gd name="T2" fmla="*/ 44 w 46"/>
                    <a:gd name="T3" fmla="*/ 30 h 45"/>
                    <a:gd name="T4" fmla="*/ 34 w 46"/>
                    <a:gd name="T5" fmla="*/ 41 h 45"/>
                    <a:gd name="T6" fmla="*/ 24 w 46"/>
                    <a:gd name="T7" fmla="*/ 41 h 45"/>
                    <a:gd name="T8" fmla="*/ 2 w 46"/>
                    <a:gd name="T9" fmla="*/ 16 h 45"/>
                    <a:gd name="T10" fmla="*/ 2 w 46"/>
                    <a:gd name="T11" fmla="*/ 5 h 45"/>
                    <a:gd name="T12" fmla="*/ 3 w 46"/>
                    <a:gd name="T13" fmla="*/ 4 h 45"/>
                    <a:gd name="T14" fmla="*/ 14 w 46"/>
                    <a:gd name="T15" fmla="*/ 2 h 45"/>
                    <a:gd name="T16" fmla="*/ 42 w 46"/>
                    <a:gd name="T17"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5">
                      <a:moveTo>
                        <a:pt x="42" y="21"/>
                      </a:moveTo>
                      <a:cubicBezTo>
                        <a:pt x="46" y="23"/>
                        <a:pt x="46" y="27"/>
                        <a:pt x="44" y="30"/>
                      </a:cubicBezTo>
                      <a:cubicBezTo>
                        <a:pt x="34" y="41"/>
                        <a:pt x="34" y="41"/>
                        <a:pt x="34" y="41"/>
                      </a:cubicBezTo>
                      <a:cubicBezTo>
                        <a:pt x="31" y="45"/>
                        <a:pt x="27" y="45"/>
                        <a:pt x="24" y="41"/>
                      </a:cubicBezTo>
                      <a:cubicBezTo>
                        <a:pt x="2" y="16"/>
                        <a:pt x="2" y="16"/>
                        <a:pt x="2" y="16"/>
                      </a:cubicBezTo>
                      <a:cubicBezTo>
                        <a:pt x="0" y="13"/>
                        <a:pt x="0" y="8"/>
                        <a:pt x="2" y="5"/>
                      </a:cubicBezTo>
                      <a:cubicBezTo>
                        <a:pt x="3" y="4"/>
                        <a:pt x="3" y="4"/>
                        <a:pt x="3" y="4"/>
                      </a:cubicBezTo>
                      <a:cubicBezTo>
                        <a:pt x="6" y="1"/>
                        <a:pt x="11" y="0"/>
                        <a:pt x="14" y="2"/>
                      </a:cubicBezTo>
                      <a:lnTo>
                        <a:pt x="4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67" name="Freeform 66"/>
                <p:cNvSpPr>
                  <a:spLocks/>
                </p:cNvSpPr>
                <p:nvPr/>
              </p:nvSpPr>
              <p:spPr bwMode="auto">
                <a:xfrm>
                  <a:off x="5284699" y="4592671"/>
                  <a:ext cx="177835" cy="168350"/>
                </a:xfrm>
                <a:custGeom>
                  <a:avLst/>
                  <a:gdLst>
                    <a:gd name="T0" fmla="*/ 4 w 47"/>
                    <a:gd name="T1" fmla="*/ 23 h 44"/>
                    <a:gd name="T2" fmla="*/ 3 w 47"/>
                    <a:gd name="T3" fmla="*/ 14 h 44"/>
                    <a:gd name="T4" fmla="*/ 12 w 47"/>
                    <a:gd name="T5" fmla="*/ 3 h 44"/>
                    <a:gd name="T6" fmla="*/ 22 w 47"/>
                    <a:gd name="T7" fmla="*/ 3 h 44"/>
                    <a:gd name="T8" fmla="*/ 44 w 47"/>
                    <a:gd name="T9" fmla="*/ 28 h 44"/>
                    <a:gd name="T10" fmla="*/ 44 w 47"/>
                    <a:gd name="T11" fmla="*/ 39 h 44"/>
                    <a:gd name="T12" fmla="*/ 43 w 47"/>
                    <a:gd name="T13" fmla="*/ 40 h 44"/>
                    <a:gd name="T14" fmla="*/ 32 w 47"/>
                    <a:gd name="T15" fmla="*/ 42 h 44"/>
                    <a:gd name="T16" fmla="*/ 4 w 47"/>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 y="23"/>
                      </a:moveTo>
                      <a:cubicBezTo>
                        <a:pt x="1" y="21"/>
                        <a:pt x="0" y="17"/>
                        <a:pt x="3" y="14"/>
                      </a:cubicBezTo>
                      <a:cubicBezTo>
                        <a:pt x="12" y="3"/>
                        <a:pt x="12" y="3"/>
                        <a:pt x="12" y="3"/>
                      </a:cubicBezTo>
                      <a:cubicBezTo>
                        <a:pt x="15" y="0"/>
                        <a:pt x="19" y="0"/>
                        <a:pt x="22" y="3"/>
                      </a:cubicBezTo>
                      <a:cubicBezTo>
                        <a:pt x="44" y="28"/>
                        <a:pt x="44" y="28"/>
                        <a:pt x="44" y="28"/>
                      </a:cubicBezTo>
                      <a:cubicBezTo>
                        <a:pt x="47" y="31"/>
                        <a:pt x="46" y="36"/>
                        <a:pt x="44" y="39"/>
                      </a:cubicBezTo>
                      <a:cubicBezTo>
                        <a:pt x="43" y="40"/>
                        <a:pt x="43" y="40"/>
                        <a:pt x="43" y="40"/>
                      </a:cubicBezTo>
                      <a:cubicBezTo>
                        <a:pt x="40" y="43"/>
                        <a:pt x="35" y="44"/>
                        <a:pt x="32" y="42"/>
                      </a:cubicBez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68" name="Freeform 67"/>
                <p:cNvSpPr>
                  <a:spLocks/>
                </p:cNvSpPr>
                <p:nvPr/>
              </p:nvSpPr>
              <p:spPr bwMode="auto">
                <a:xfrm>
                  <a:off x="4902945" y="4611640"/>
                  <a:ext cx="165980" cy="180207"/>
                </a:xfrm>
                <a:custGeom>
                  <a:avLst/>
                  <a:gdLst>
                    <a:gd name="T0" fmla="*/ 20 w 44"/>
                    <a:gd name="T1" fmla="*/ 4 h 47"/>
                    <a:gd name="T2" fmla="*/ 30 w 44"/>
                    <a:gd name="T3" fmla="*/ 3 h 47"/>
                    <a:gd name="T4" fmla="*/ 41 w 44"/>
                    <a:gd name="T5" fmla="*/ 13 h 47"/>
                    <a:gd name="T6" fmla="*/ 41 w 44"/>
                    <a:gd name="T7" fmla="*/ 23 h 47"/>
                    <a:gd name="T8" fmla="*/ 16 w 44"/>
                    <a:gd name="T9" fmla="*/ 44 h 47"/>
                    <a:gd name="T10" fmla="*/ 5 w 44"/>
                    <a:gd name="T11" fmla="*/ 44 h 47"/>
                    <a:gd name="T12" fmla="*/ 4 w 44"/>
                    <a:gd name="T13" fmla="*/ 43 h 47"/>
                    <a:gd name="T14" fmla="*/ 2 w 44"/>
                    <a:gd name="T15" fmla="*/ 32 h 47"/>
                    <a:gd name="T16" fmla="*/ 20 w 4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20" y="4"/>
                      </a:moveTo>
                      <a:cubicBezTo>
                        <a:pt x="23" y="1"/>
                        <a:pt x="27" y="0"/>
                        <a:pt x="30" y="3"/>
                      </a:cubicBezTo>
                      <a:cubicBezTo>
                        <a:pt x="41" y="13"/>
                        <a:pt x="41" y="13"/>
                        <a:pt x="41" y="13"/>
                      </a:cubicBezTo>
                      <a:cubicBezTo>
                        <a:pt x="44" y="16"/>
                        <a:pt x="44" y="20"/>
                        <a:pt x="41" y="23"/>
                      </a:cubicBezTo>
                      <a:cubicBezTo>
                        <a:pt x="16" y="44"/>
                        <a:pt x="16" y="44"/>
                        <a:pt x="16" y="44"/>
                      </a:cubicBezTo>
                      <a:cubicBezTo>
                        <a:pt x="13" y="47"/>
                        <a:pt x="8" y="47"/>
                        <a:pt x="5" y="44"/>
                      </a:cubicBezTo>
                      <a:cubicBezTo>
                        <a:pt x="4" y="43"/>
                        <a:pt x="4" y="43"/>
                        <a:pt x="4" y="43"/>
                      </a:cubicBezTo>
                      <a:cubicBezTo>
                        <a:pt x="0" y="41"/>
                        <a:pt x="0" y="36"/>
                        <a:pt x="2" y="32"/>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69" name="Freeform 68"/>
                <p:cNvSpPr>
                  <a:spLocks/>
                </p:cNvSpPr>
                <p:nvPr/>
              </p:nvSpPr>
              <p:spPr bwMode="auto">
                <a:xfrm>
                  <a:off x="5260988" y="4196690"/>
                  <a:ext cx="168351" cy="177835"/>
                </a:xfrm>
                <a:custGeom>
                  <a:avLst/>
                  <a:gdLst>
                    <a:gd name="T0" fmla="*/ 24 w 44"/>
                    <a:gd name="T1" fmla="*/ 43 h 47"/>
                    <a:gd name="T2" fmla="*/ 14 w 44"/>
                    <a:gd name="T3" fmla="*/ 44 h 47"/>
                    <a:gd name="T4" fmla="*/ 3 w 44"/>
                    <a:gd name="T5" fmla="*/ 34 h 47"/>
                    <a:gd name="T6" fmla="*/ 3 w 44"/>
                    <a:gd name="T7" fmla="*/ 25 h 47"/>
                    <a:gd name="T8" fmla="*/ 28 w 44"/>
                    <a:gd name="T9" fmla="*/ 3 h 47"/>
                    <a:gd name="T10" fmla="*/ 40 w 44"/>
                    <a:gd name="T11" fmla="*/ 3 h 47"/>
                    <a:gd name="T12" fmla="*/ 41 w 44"/>
                    <a:gd name="T13" fmla="*/ 4 h 47"/>
                    <a:gd name="T14" fmla="*/ 42 w 44"/>
                    <a:gd name="T15" fmla="*/ 15 h 47"/>
                    <a:gd name="T16" fmla="*/ 24 w 44"/>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24" y="43"/>
                      </a:moveTo>
                      <a:cubicBezTo>
                        <a:pt x="22" y="46"/>
                        <a:pt x="17" y="47"/>
                        <a:pt x="14" y="44"/>
                      </a:cubicBezTo>
                      <a:cubicBezTo>
                        <a:pt x="3" y="34"/>
                        <a:pt x="3" y="34"/>
                        <a:pt x="3" y="34"/>
                      </a:cubicBezTo>
                      <a:cubicBezTo>
                        <a:pt x="0" y="32"/>
                        <a:pt x="0" y="27"/>
                        <a:pt x="3" y="25"/>
                      </a:cubicBezTo>
                      <a:cubicBezTo>
                        <a:pt x="28" y="3"/>
                        <a:pt x="28" y="3"/>
                        <a:pt x="28" y="3"/>
                      </a:cubicBezTo>
                      <a:cubicBezTo>
                        <a:pt x="32" y="0"/>
                        <a:pt x="37" y="0"/>
                        <a:pt x="40" y="3"/>
                      </a:cubicBezTo>
                      <a:cubicBezTo>
                        <a:pt x="41" y="4"/>
                        <a:pt x="41" y="4"/>
                        <a:pt x="41" y="4"/>
                      </a:cubicBezTo>
                      <a:cubicBezTo>
                        <a:pt x="44" y="6"/>
                        <a:pt x="44" y="11"/>
                        <a:pt x="42" y="15"/>
                      </a:cubicBezTo>
                      <a:lnTo>
                        <a:pt x="2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70" name="Freeform 69"/>
                <p:cNvSpPr>
                  <a:spLocks/>
                </p:cNvSpPr>
                <p:nvPr/>
              </p:nvSpPr>
              <p:spPr bwMode="auto">
                <a:xfrm>
                  <a:off x="4974080" y="4146896"/>
                  <a:ext cx="147011" cy="189691"/>
                </a:xfrm>
                <a:custGeom>
                  <a:avLst/>
                  <a:gdLst>
                    <a:gd name="T0" fmla="*/ 36 w 39"/>
                    <a:gd name="T1" fmla="*/ 32 h 50"/>
                    <a:gd name="T2" fmla="*/ 34 w 39"/>
                    <a:gd name="T3" fmla="*/ 41 h 50"/>
                    <a:gd name="T4" fmla="*/ 21 w 39"/>
                    <a:gd name="T5" fmla="*/ 48 h 50"/>
                    <a:gd name="T6" fmla="*/ 12 w 39"/>
                    <a:gd name="T7" fmla="*/ 44 h 50"/>
                    <a:gd name="T8" fmla="*/ 1 w 39"/>
                    <a:gd name="T9" fmla="*/ 13 h 50"/>
                    <a:gd name="T10" fmla="*/ 5 w 39"/>
                    <a:gd name="T11" fmla="*/ 3 h 50"/>
                    <a:gd name="T12" fmla="*/ 6 w 39"/>
                    <a:gd name="T13" fmla="*/ 2 h 50"/>
                    <a:gd name="T14" fmla="*/ 17 w 39"/>
                    <a:gd name="T15" fmla="*/ 5 h 50"/>
                    <a:gd name="T16" fmla="*/ 36 w 39"/>
                    <a:gd name="T17"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0">
                      <a:moveTo>
                        <a:pt x="36" y="32"/>
                      </a:moveTo>
                      <a:cubicBezTo>
                        <a:pt x="39" y="35"/>
                        <a:pt x="38" y="40"/>
                        <a:pt x="34" y="41"/>
                      </a:cubicBezTo>
                      <a:cubicBezTo>
                        <a:pt x="21" y="48"/>
                        <a:pt x="21" y="48"/>
                        <a:pt x="21" y="48"/>
                      </a:cubicBezTo>
                      <a:cubicBezTo>
                        <a:pt x="17" y="50"/>
                        <a:pt x="13" y="48"/>
                        <a:pt x="12" y="44"/>
                      </a:cubicBezTo>
                      <a:cubicBezTo>
                        <a:pt x="1" y="13"/>
                        <a:pt x="1" y="13"/>
                        <a:pt x="1" y="13"/>
                      </a:cubicBezTo>
                      <a:cubicBezTo>
                        <a:pt x="0" y="9"/>
                        <a:pt x="2" y="4"/>
                        <a:pt x="5" y="3"/>
                      </a:cubicBezTo>
                      <a:cubicBezTo>
                        <a:pt x="6" y="2"/>
                        <a:pt x="6" y="2"/>
                        <a:pt x="6" y="2"/>
                      </a:cubicBezTo>
                      <a:cubicBezTo>
                        <a:pt x="10" y="0"/>
                        <a:pt x="15" y="1"/>
                        <a:pt x="17" y="5"/>
                      </a:cubicBez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71" name="Freeform 70"/>
                <p:cNvSpPr>
                  <a:spLocks/>
                </p:cNvSpPr>
                <p:nvPr/>
              </p:nvSpPr>
              <p:spPr bwMode="auto">
                <a:xfrm>
                  <a:off x="5213565" y="4649579"/>
                  <a:ext cx="142269" cy="192062"/>
                </a:xfrm>
                <a:custGeom>
                  <a:avLst/>
                  <a:gdLst>
                    <a:gd name="T0" fmla="*/ 2 w 38"/>
                    <a:gd name="T1" fmla="*/ 18 h 50"/>
                    <a:gd name="T2" fmla="*/ 4 w 38"/>
                    <a:gd name="T3" fmla="*/ 9 h 50"/>
                    <a:gd name="T4" fmla="*/ 17 w 38"/>
                    <a:gd name="T5" fmla="*/ 2 h 50"/>
                    <a:gd name="T6" fmla="*/ 26 w 38"/>
                    <a:gd name="T7" fmla="*/ 6 h 50"/>
                    <a:gd name="T8" fmla="*/ 37 w 38"/>
                    <a:gd name="T9" fmla="*/ 37 h 50"/>
                    <a:gd name="T10" fmla="*/ 33 w 38"/>
                    <a:gd name="T11" fmla="*/ 48 h 50"/>
                    <a:gd name="T12" fmla="*/ 32 w 38"/>
                    <a:gd name="T13" fmla="*/ 48 h 50"/>
                    <a:gd name="T14" fmla="*/ 21 w 38"/>
                    <a:gd name="T15" fmla="*/ 45 h 50"/>
                    <a:gd name="T16" fmla="*/ 2 w 38"/>
                    <a:gd name="T17"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0">
                      <a:moveTo>
                        <a:pt x="2" y="18"/>
                      </a:moveTo>
                      <a:cubicBezTo>
                        <a:pt x="0" y="15"/>
                        <a:pt x="1" y="10"/>
                        <a:pt x="4" y="9"/>
                      </a:cubicBezTo>
                      <a:cubicBezTo>
                        <a:pt x="17" y="2"/>
                        <a:pt x="17" y="2"/>
                        <a:pt x="17" y="2"/>
                      </a:cubicBezTo>
                      <a:cubicBezTo>
                        <a:pt x="21" y="0"/>
                        <a:pt x="25" y="2"/>
                        <a:pt x="26" y="6"/>
                      </a:cubicBezTo>
                      <a:cubicBezTo>
                        <a:pt x="37" y="37"/>
                        <a:pt x="37" y="37"/>
                        <a:pt x="37" y="37"/>
                      </a:cubicBezTo>
                      <a:cubicBezTo>
                        <a:pt x="38" y="41"/>
                        <a:pt x="37" y="46"/>
                        <a:pt x="33" y="48"/>
                      </a:cubicBezTo>
                      <a:cubicBezTo>
                        <a:pt x="32" y="48"/>
                        <a:pt x="32" y="48"/>
                        <a:pt x="32" y="48"/>
                      </a:cubicBezTo>
                      <a:cubicBezTo>
                        <a:pt x="28" y="50"/>
                        <a:pt x="23" y="49"/>
                        <a:pt x="21" y="45"/>
                      </a:cubicBezTo>
                      <a:lnTo>
                        <a:pt x="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72" name="Freeform 71"/>
                <p:cNvSpPr>
                  <a:spLocks/>
                </p:cNvSpPr>
                <p:nvPr/>
              </p:nvSpPr>
              <p:spPr bwMode="auto">
                <a:xfrm>
                  <a:off x="4822327" y="4540506"/>
                  <a:ext cx="184949" cy="147011"/>
                </a:xfrm>
                <a:custGeom>
                  <a:avLst/>
                  <a:gdLst>
                    <a:gd name="T0" fmla="*/ 32 w 49"/>
                    <a:gd name="T1" fmla="*/ 2 h 39"/>
                    <a:gd name="T2" fmla="*/ 41 w 49"/>
                    <a:gd name="T3" fmla="*/ 5 h 39"/>
                    <a:gd name="T4" fmla="*/ 48 w 49"/>
                    <a:gd name="T5" fmla="*/ 18 h 39"/>
                    <a:gd name="T6" fmla="*/ 44 w 49"/>
                    <a:gd name="T7" fmla="*/ 27 h 39"/>
                    <a:gd name="T8" fmla="*/ 12 w 49"/>
                    <a:gd name="T9" fmla="*/ 38 h 39"/>
                    <a:gd name="T10" fmla="*/ 2 w 49"/>
                    <a:gd name="T11" fmla="*/ 33 h 39"/>
                    <a:gd name="T12" fmla="*/ 1 w 49"/>
                    <a:gd name="T13" fmla="*/ 32 h 39"/>
                    <a:gd name="T14" fmla="*/ 4 w 49"/>
                    <a:gd name="T15" fmla="*/ 21 h 39"/>
                    <a:gd name="T16" fmla="*/ 32 w 49"/>
                    <a:gd name="T17"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9">
                      <a:moveTo>
                        <a:pt x="32" y="2"/>
                      </a:moveTo>
                      <a:cubicBezTo>
                        <a:pt x="35" y="0"/>
                        <a:pt x="39" y="1"/>
                        <a:pt x="41" y="5"/>
                      </a:cubicBezTo>
                      <a:cubicBezTo>
                        <a:pt x="48" y="18"/>
                        <a:pt x="48" y="18"/>
                        <a:pt x="48" y="18"/>
                      </a:cubicBezTo>
                      <a:cubicBezTo>
                        <a:pt x="49" y="22"/>
                        <a:pt x="48" y="26"/>
                        <a:pt x="44" y="27"/>
                      </a:cubicBezTo>
                      <a:cubicBezTo>
                        <a:pt x="12" y="38"/>
                        <a:pt x="12" y="38"/>
                        <a:pt x="12" y="38"/>
                      </a:cubicBezTo>
                      <a:cubicBezTo>
                        <a:pt x="8" y="39"/>
                        <a:pt x="4" y="37"/>
                        <a:pt x="2" y="33"/>
                      </a:cubicBezTo>
                      <a:cubicBezTo>
                        <a:pt x="1" y="32"/>
                        <a:pt x="1" y="32"/>
                        <a:pt x="1" y="32"/>
                      </a:cubicBezTo>
                      <a:cubicBezTo>
                        <a:pt x="0" y="29"/>
                        <a:pt x="1" y="24"/>
                        <a:pt x="4" y="21"/>
                      </a:cubicBezTo>
                      <a:lnTo>
                        <a:pt x="3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73" name="Freeform 72"/>
                <p:cNvSpPr>
                  <a:spLocks/>
                </p:cNvSpPr>
                <p:nvPr/>
              </p:nvSpPr>
              <p:spPr bwMode="auto">
                <a:xfrm>
                  <a:off x="5322637" y="4298650"/>
                  <a:ext cx="189692" cy="149381"/>
                </a:xfrm>
                <a:custGeom>
                  <a:avLst/>
                  <a:gdLst>
                    <a:gd name="T0" fmla="*/ 17 w 50"/>
                    <a:gd name="T1" fmla="*/ 37 h 39"/>
                    <a:gd name="T2" fmla="*/ 8 w 50"/>
                    <a:gd name="T3" fmla="*/ 34 h 39"/>
                    <a:gd name="T4" fmla="*/ 1 w 50"/>
                    <a:gd name="T5" fmla="*/ 21 h 39"/>
                    <a:gd name="T6" fmla="*/ 5 w 50"/>
                    <a:gd name="T7" fmla="*/ 12 h 39"/>
                    <a:gd name="T8" fmla="*/ 37 w 50"/>
                    <a:gd name="T9" fmla="*/ 1 h 39"/>
                    <a:gd name="T10" fmla="*/ 47 w 50"/>
                    <a:gd name="T11" fmla="*/ 6 h 39"/>
                    <a:gd name="T12" fmla="*/ 48 w 50"/>
                    <a:gd name="T13" fmla="*/ 7 h 39"/>
                    <a:gd name="T14" fmla="*/ 45 w 50"/>
                    <a:gd name="T15" fmla="*/ 18 h 39"/>
                    <a:gd name="T16" fmla="*/ 17 w 50"/>
                    <a:gd name="T17"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9">
                      <a:moveTo>
                        <a:pt x="17" y="37"/>
                      </a:moveTo>
                      <a:cubicBezTo>
                        <a:pt x="14" y="39"/>
                        <a:pt x="10" y="38"/>
                        <a:pt x="8" y="34"/>
                      </a:cubicBezTo>
                      <a:cubicBezTo>
                        <a:pt x="1" y="21"/>
                        <a:pt x="1" y="21"/>
                        <a:pt x="1" y="21"/>
                      </a:cubicBezTo>
                      <a:cubicBezTo>
                        <a:pt x="0" y="18"/>
                        <a:pt x="1" y="14"/>
                        <a:pt x="5" y="12"/>
                      </a:cubicBezTo>
                      <a:cubicBezTo>
                        <a:pt x="37" y="1"/>
                        <a:pt x="37" y="1"/>
                        <a:pt x="37" y="1"/>
                      </a:cubicBezTo>
                      <a:cubicBezTo>
                        <a:pt x="41" y="0"/>
                        <a:pt x="45" y="2"/>
                        <a:pt x="47" y="6"/>
                      </a:cubicBezTo>
                      <a:cubicBezTo>
                        <a:pt x="48" y="7"/>
                        <a:pt x="48" y="7"/>
                        <a:pt x="48" y="7"/>
                      </a:cubicBezTo>
                      <a:cubicBezTo>
                        <a:pt x="50" y="11"/>
                        <a:pt x="48" y="15"/>
                        <a:pt x="45" y="18"/>
                      </a:cubicBezTo>
                      <a:lnTo>
                        <a:pt x="1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74" name="Freeform 73"/>
                <p:cNvSpPr>
                  <a:spLocks/>
                </p:cNvSpPr>
                <p:nvPr/>
              </p:nvSpPr>
              <p:spPr bwMode="auto">
                <a:xfrm>
                  <a:off x="4803357" y="4348443"/>
                  <a:ext cx="189692" cy="130412"/>
                </a:xfrm>
                <a:custGeom>
                  <a:avLst/>
                  <a:gdLst>
                    <a:gd name="T0" fmla="*/ 44 w 50"/>
                    <a:gd name="T1" fmla="*/ 6 h 34"/>
                    <a:gd name="T2" fmla="*/ 49 w 50"/>
                    <a:gd name="T3" fmla="*/ 15 h 34"/>
                    <a:gd name="T4" fmla="*/ 44 w 50"/>
                    <a:gd name="T5" fmla="*/ 29 h 34"/>
                    <a:gd name="T6" fmla="*/ 35 w 50"/>
                    <a:gd name="T7" fmla="*/ 33 h 34"/>
                    <a:gd name="T8" fmla="*/ 5 w 50"/>
                    <a:gd name="T9" fmla="*/ 18 h 34"/>
                    <a:gd name="T10" fmla="*/ 1 w 50"/>
                    <a:gd name="T11" fmla="*/ 8 h 34"/>
                    <a:gd name="T12" fmla="*/ 1 w 50"/>
                    <a:gd name="T13" fmla="*/ 6 h 34"/>
                    <a:gd name="T14" fmla="*/ 11 w 50"/>
                    <a:gd name="T15" fmla="*/ 1 h 34"/>
                    <a:gd name="T16" fmla="*/ 44 w 50"/>
                    <a:gd name="T17"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4">
                      <a:moveTo>
                        <a:pt x="44" y="6"/>
                      </a:moveTo>
                      <a:cubicBezTo>
                        <a:pt x="48" y="7"/>
                        <a:pt x="50" y="11"/>
                        <a:pt x="49" y="15"/>
                      </a:cubicBezTo>
                      <a:cubicBezTo>
                        <a:pt x="44" y="29"/>
                        <a:pt x="44" y="29"/>
                        <a:pt x="44" y="29"/>
                      </a:cubicBezTo>
                      <a:cubicBezTo>
                        <a:pt x="43" y="33"/>
                        <a:pt x="39" y="34"/>
                        <a:pt x="35" y="33"/>
                      </a:cubicBezTo>
                      <a:cubicBezTo>
                        <a:pt x="5" y="18"/>
                        <a:pt x="5" y="18"/>
                        <a:pt x="5" y="18"/>
                      </a:cubicBezTo>
                      <a:cubicBezTo>
                        <a:pt x="2" y="16"/>
                        <a:pt x="0" y="11"/>
                        <a:pt x="1" y="8"/>
                      </a:cubicBezTo>
                      <a:cubicBezTo>
                        <a:pt x="1" y="6"/>
                        <a:pt x="1" y="6"/>
                        <a:pt x="1" y="6"/>
                      </a:cubicBezTo>
                      <a:cubicBezTo>
                        <a:pt x="3" y="2"/>
                        <a:pt x="7" y="0"/>
                        <a:pt x="11" y="1"/>
                      </a:cubicBezTo>
                      <a:lnTo>
                        <a:pt x="4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75" name="Freeform 74"/>
                <p:cNvSpPr>
                  <a:spLocks/>
                </p:cNvSpPr>
                <p:nvPr/>
              </p:nvSpPr>
              <p:spPr bwMode="auto">
                <a:xfrm>
                  <a:off x="5336864" y="4509680"/>
                  <a:ext cx="194434" cy="128042"/>
                </a:xfrm>
                <a:custGeom>
                  <a:avLst/>
                  <a:gdLst>
                    <a:gd name="T0" fmla="*/ 6 w 51"/>
                    <a:gd name="T1" fmla="*/ 28 h 34"/>
                    <a:gd name="T2" fmla="*/ 1 w 51"/>
                    <a:gd name="T3" fmla="*/ 19 h 34"/>
                    <a:gd name="T4" fmla="*/ 6 w 51"/>
                    <a:gd name="T5" fmla="*/ 5 h 34"/>
                    <a:gd name="T6" fmla="*/ 15 w 51"/>
                    <a:gd name="T7" fmla="*/ 2 h 34"/>
                    <a:gd name="T8" fmla="*/ 45 w 51"/>
                    <a:gd name="T9" fmla="*/ 16 h 34"/>
                    <a:gd name="T10" fmla="*/ 49 w 51"/>
                    <a:gd name="T11" fmla="*/ 27 h 34"/>
                    <a:gd name="T12" fmla="*/ 49 w 51"/>
                    <a:gd name="T13" fmla="*/ 28 h 34"/>
                    <a:gd name="T14" fmla="*/ 39 w 51"/>
                    <a:gd name="T15" fmla="*/ 34 h 34"/>
                    <a:gd name="T16" fmla="*/ 6 w 51"/>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4">
                      <a:moveTo>
                        <a:pt x="6" y="28"/>
                      </a:moveTo>
                      <a:cubicBezTo>
                        <a:pt x="2" y="27"/>
                        <a:pt x="0" y="23"/>
                        <a:pt x="1" y="19"/>
                      </a:cubicBezTo>
                      <a:cubicBezTo>
                        <a:pt x="6" y="5"/>
                        <a:pt x="6" y="5"/>
                        <a:pt x="6" y="5"/>
                      </a:cubicBezTo>
                      <a:cubicBezTo>
                        <a:pt x="7" y="1"/>
                        <a:pt x="11" y="0"/>
                        <a:pt x="15" y="2"/>
                      </a:cubicBezTo>
                      <a:cubicBezTo>
                        <a:pt x="45" y="16"/>
                        <a:pt x="45" y="16"/>
                        <a:pt x="45" y="16"/>
                      </a:cubicBezTo>
                      <a:cubicBezTo>
                        <a:pt x="49" y="18"/>
                        <a:pt x="51" y="23"/>
                        <a:pt x="49" y="27"/>
                      </a:cubicBezTo>
                      <a:cubicBezTo>
                        <a:pt x="49" y="28"/>
                        <a:pt x="49" y="28"/>
                        <a:pt x="49" y="28"/>
                      </a:cubicBezTo>
                      <a:cubicBezTo>
                        <a:pt x="48" y="32"/>
                        <a:pt x="43" y="34"/>
                        <a:pt x="39" y="34"/>
                      </a:cubicBezTo>
                      <a:lnTo>
                        <a:pt x="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76" name="Freeform 75"/>
                <p:cNvSpPr>
                  <a:spLocks/>
                </p:cNvSpPr>
                <p:nvPr/>
              </p:nvSpPr>
              <p:spPr bwMode="auto">
                <a:xfrm>
                  <a:off x="5019131" y="4668548"/>
                  <a:ext cx="132784" cy="192062"/>
                </a:xfrm>
                <a:custGeom>
                  <a:avLst/>
                  <a:gdLst>
                    <a:gd name="T0" fmla="*/ 7 w 35"/>
                    <a:gd name="T1" fmla="*/ 6 h 50"/>
                    <a:gd name="T2" fmla="*/ 15 w 35"/>
                    <a:gd name="T3" fmla="*/ 1 h 50"/>
                    <a:gd name="T4" fmla="*/ 29 w 35"/>
                    <a:gd name="T5" fmla="*/ 6 h 50"/>
                    <a:gd name="T6" fmla="*/ 33 w 35"/>
                    <a:gd name="T7" fmla="*/ 14 h 50"/>
                    <a:gd name="T8" fmla="*/ 18 w 35"/>
                    <a:gd name="T9" fmla="*/ 44 h 50"/>
                    <a:gd name="T10" fmla="*/ 8 w 35"/>
                    <a:gd name="T11" fmla="*/ 49 h 50"/>
                    <a:gd name="T12" fmla="*/ 7 w 35"/>
                    <a:gd name="T13" fmla="*/ 48 h 50"/>
                    <a:gd name="T14" fmla="*/ 1 w 35"/>
                    <a:gd name="T15" fmla="*/ 39 h 50"/>
                    <a:gd name="T16" fmla="*/ 7 w 35"/>
                    <a:gd name="T17"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0">
                      <a:moveTo>
                        <a:pt x="7" y="6"/>
                      </a:moveTo>
                      <a:cubicBezTo>
                        <a:pt x="8" y="2"/>
                        <a:pt x="11" y="0"/>
                        <a:pt x="15" y="1"/>
                      </a:cubicBezTo>
                      <a:cubicBezTo>
                        <a:pt x="29" y="6"/>
                        <a:pt x="29" y="6"/>
                        <a:pt x="29" y="6"/>
                      </a:cubicBezTo>
                      <a:cubicBezTo>
                        <a:pt x="33" y="7"/>
                        <a:pt x="35" y="11"/>
                        <a:pt x="33" y="14"/>
                      </a:cubicBezTo>
                      <a:cubicBezTo>
                        <a:pt x="18" y="44"/>
                        <a:pt x="18" y="44"/>
                        <a:pt x="18" y="44"/>
                      </a:cubicBezTo>
                      <a:cubicBezTo>
                        <a:pt x="16" y="48"/>
                        <a:pt x="12" y="50"/>
                        <a:pt x="8" y="49"/>
                      </a:cubicBezTo>
                      <a:cubicBezTo>
                        <a:pt x="7" y="48"/>
                        <a:pt x="7" y="48"/>
                        <a:pt x="7" y="48"/>
                      </a:cubicBezTo>
                      <a:cubicBezTo>
                        <a:pt x="3" y="47"/>
                        <a:pt x="0" y="43"/>
                        <a:pt x="1" y="39"/>
                      </a:cubicBez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77" name="Freeform 76"/>
                <p:cNvSpPr>
                  <a:spLocks/>
                </p:cNvSpPr>
                <p:nvPr/>
              </p:nvSpPr>
              <p:spPr bwMode="auto">
                <a:xfrm>
                  <a:off x="5177998" y="4127927"/>
                  <a:ext cx="132784" cy="189691"/>
                </a:xfrm>
                <a:custGeom>
                  <a:avLst/>
                  <a:gdLst>
                    <a:gd name="T0" fmla="*/ 28 w 35"/>
                    <a:gd name="T1" fmla="*/ 44 h 50"/>
                    <a:gd name="T2" fmla="*/ 20 w 35"/>
                    <a:gd name="T3" fmla="*/ 49 h 50"/>
                    <a:gd name="T4" fmla="*/ 6 w 35"/>
                    <a:gd name="T5" fmla="*/ 45 h 50"/>
                    <a:gd name="T6" fmla="*/ 2 w 35"/>
                    <a:gd name="T7" fmla="*/ 36 h 50"/>
                    <a:gd name="T8" fmla="*/ 17 w 35"/>
                    <a:gd name="T9" fmla="*/ 6 h 50"/>
                    <a:gd name="T10" fmla="*/ 27 w 35"/>
                    <a:gd name="T11" fmla="*/ 1 h 50"/>
                    <a:gd name="T12" fmla="*/ 28 w 35"/>
                    <a:gd name="T13" fmla="*/ 2 h 50"/>
                    <a:gd name="T14" fmla="*/ 34 w 35"/>
                    <a:gd name="T15" fmla="*/ 11 h 50"/>
                    <a:gd name="T16" fmla="*/ 28 w 35"/>
                    <a:gd name="T17"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0">
                      <a:moveTo>
                        <a:pt x="28" y="44"/>
                      </a:moveTo>
                      <a:cubicBezTo>
                        <a:pt x="27" y="48"/>
                        <a:pt x="24" y="50"/>
                        <a:pt x="20" y="49"/>
                      </a:cubicBezTo>
                      <a:cubicBezTo>
                        <a:pt x="6" y="45"/>
                        <a:pt x="6" y="45"/>
                        <a:pt x="6" y="45"/>
                      </a:cubicBezTo>
                      <a:cubicBezTo>
                        <a:pt x="2" y="43"/>
                        <a:pt x="0" y="39"/>
                        <a:pt x="2" y="36"/>
                      </a:cubicBezTo>
                      <a:cubicBezTo>
                        <a:pt x="17" y="6"/>
                        <a:pt x="17" y="6"/>
                        <a:pt x="17" y="6"/>
                      </a:cubicBezTo>
                      <a:cubicBezTo>
                        <a:pt x="19" y="2"/>
                        <a:pt x="23" y="0"/>
                        <a:pt x="27" y="1"/>
                      </a:cubicBezTo>
                      <a:cubicBezTo>
                        <a:pt x="28" y="2"/>
                        <a:pt x="28" y="2"/>
                        <a:pt x="28" y="2"/>
                      </a:cubicBezTo>
                      <a:cubicBezTo>
                        <a:pt x="32" y="3"/>
                        <a:pt x="35" y="7"/>
                        <a:pt x="34" y="11"/>
                      </a:cubicBezTo>
                      <a:lnTo>
                        <a:pt x="2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78" name="Freeform 77"/>
                <p:cNvSpPr>
                  <a:spLocks/>
                </p:cNvSpPr>
                <p:nvPr/>
              </p:nvSpPr>
              <p:spPr bwMode="auto">
                <a:xfrm rot="10800000">
                  <a:off x="5093821" y="4103030"/>
                  <a:ext cx="106701" cy="187319"/>
                </a:xfrm>
                <a:custGeom>
                  <a:avLst/>
                  <a:gdLst>
                    <a:gd name="T0" fmla="*/ 1 w 28"/>
                    <a:gd name="T1" fmla="*/ 9 h 49"/>
                    <a:gd name="T2" fmla="*/ 7 w 28"/>
                    <a:gd name="T3" fmla="*/ 1 h 49"/>
                    <a:gd name="T4" fmla="*/ 21 w 28"/>
                    <a:gd name="T5" fmla="*/ 0 h 49"/>
                    <a:gd name="T6" fmla="*/ 28 w 28"/>
                    <a:gd name="T7" fmla="*/ 7 h 49"/>
                    <a:gd name="T8" fmla="*/ 26 w 28"/>
                    <a:gd name="T9" fmla="*/ 40 h 49"/>
                    <a:gd name="T10" fmla="*/ 18 w 28"/>
                    <a:gd name="T11" fmla="*/ 48 h 49"/>
                    <a:gd name="T12" fmla="*/ 16 w 28"/>
                    <a:gd name="T13" fmla="*/ 48 h 49"/>
                    <a:gd name="T14" fmla="*/ 8 w 28"/>
                    <a:gd name="T15" fmla="*/ 42 h 49"/>
                    <a:gd name="T16" fmla="*/ 1 w 28"/>
                    <a:gd name="T17"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9">
                      <a:moveTo>
                        <a:pt x="1" y="9"/>
                      </a:moveTo>
                      <a:cubicBezTo>
                        <a:pt x="0" y="5"/>
                        <a:pt x="3" y="1"/>
                        <a:pt x="7" y="1"/>
                      </a:cubicBezTo>
                      <a:cubicBezTo>
                        <a:pt x="21" y="0"/>
                        <a:pt x="21" y="0"/>
                        <a:pt x="21" y="0"/>
                      </a:cubicBezTo>
                      <a:cubicBezTo>
                        <a:pt x="25" y="0"/>
                        <a:pt x="28" y="3"/>
                        <a:pt x="28" y="7"/>
                      </a:cubicBezTo>
                      <a:cubicBezTo>
                        <a:pt x="26" y="40"/>
                        <a:pt x="26" y="40"/>
                        <a:pt x="26" y="40"/>
                      </a:cubicBezTo>
                      <a:cubicBezTo>
                        <a:pt x="25" y="44"/>
                        <a:pt x="22" y="48"/>
                        <a:pt x="18" y="48"/>
                      </a:cubicBezTo>
                      <a:cubicBezTo>
                        <a:pt x="16" y="48"/>
                        <a:pt x="16" y="48"/>
                        <a:pt x="16" y="48"/>
                      </a:cubicBezTo>
                      <a:cubicBezTo>
                        <a:pt x="12" y="49"/>
                        <a:pt x="8" y="46"/>
                        <a:pt x="8" y="4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grpSp>
        </p:grpSp>
      </p:grpSp>
      <p:grpSp>
        <p:nvGrpSpPr>
          <p:cNvPr id="243" name="Group 242"/>
          <p:cNvGrpSpPr/>
          <p:nvPr/>
        </p:nvGrpSpPr>
        <p:grpSpPr>
          <a:xfrm>
            <a:off x="6217028" y="3853268"/>
            <a:ext cx="2560320" cy="2560320"/>
            <a:chOff x="6217028" y="3853268"/>
            <a:chExt cx="2560320" cy="2560320"/>
          </a:xfrm>
        </p:grpSpPr>
        <p:sp>
          <p:nvSpPr>
            <p:cNvPr id="7" name="Rectangle 6"/>
            <p:cNvSpPr/>
            <p:nvPr/>
          </p:nvSpPr>
          <p:spPr bwMode="auto">
            <a:xfrm>
              <a:off x="6217028" y="3853268"/>
              <a:ext cx="2560320" cy="2560320"/>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2" tIns="182880" rIns="73142" bIns="27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IN" sz="2040" dirty="0">
                  <a:solidFill>
                    <a:schemeClr val="bg1"/>
                  </a:solidFill>
                  <a:ea typeface="Segoe UI" pitchFamily="34" charset="0"/>
                  <a:cs typeface="Segoe UI" pitchFamily="34" charset="0"/>
                </a:rPr>
                <a:t>Ecosystem</a:t>
              </a:r>
            </a:p>
            <a:p>
              <a:pPr algn="ctr" defTabSz="932293" fontAlgn="base">
                <a:lnSpc>
                  <a:spcPct val="90000"/>
                </a:lnSpc>
                <a:spcBef>
                  <a:spcPct val="0"/>
                </a:spcBef>
                <a:spcAft>
                  <a:spcPct val="0"/>
                </a:spcAft>
              </a:pPr>
              <a:endParaRPr lang="en-IN" sz="1836" dirty="0">
                <a:solidFill>
                  <a:srgbClr val="FFFFFF"/>
                </a:solidFill>
                <a:ea typeface="Segoe UI" pitchFamily="34" charset="0"/>
                <a:cs typeface="Segoe UI" pitchFamily="34" charset="0"/>
              </a:endParaRPr>
            </a:p>
            <a:p>
              <a:pPr algn="ctr" defTabSz="932293" fontAlgn="base">
                <a:lnSpc>
                  <a:spcPct val="90000"/>
                </a:lnSpc>
                <a:spcBef>
                  <a:spcPct val="0"/>
                </a:spcBef>
                <a:spcAft>
                  <a:spcPct val="0"/>
                </a:spcAft>
              </a:pPr>
              <a:endParaRPr lang="en-IN" sz="1836" dirty="0">
                <a:solidFill>
                  <a:srgbClr val="FFFFFF"/>
                </a:solidFill>
                <a:ea typeface="Segoe UI" pitchFamily="34" charset="0"/>
                <a:cs typeface="Segoe UI" pitchFamily="34" charset="0"/>
              </a:endParaRPr>
            </a:p>
          </p:txBody>
        </p:sp>
        <p:grpSp>
          <p:nvGrpSpPr>
            <p:cNvPr id="4" name="Group 3"/>
            <p:cNvGrpSpPr/>
            <p:nvPr/>
          </p:nvGrpSpPr>
          <p:grpSpPr>
            <a:xfrm>
              <a:off x="6781964" y="4579813"/>
              <a:ext cx="1430448" cy="1461724"/>
              <a:chOff x="7143115" y="4256268"/>
              <a:chExt cx="2023474" cy="2067718"/>
            </a:xfrm>
          </p:grpSpPr>
          <p:sp>
            <p:nvSpPr>
              <p:cNvPr id="79" name="Freeform 78"/>
              <p:cNvSpPr>
                <a:spLocks/>
              </p:cNvSpPr>
              <p:nvPr/>
            </p:nvSpPr>
            <p:spPr bwMode="auto">
              <a:xfrm>
                <a:off x="7143115" y="4256268"/>
                <a:ext cx="2023474" cy="2067718"/>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DC3C00"/>
                  </a:solidFill>
                </a:endParaRPr>
              </a:p>
            </p:txBody>
          </p:sp>
          <p:sp>
            <p:nvSpPr>
              <p:cNvPr id="80" name="Freeform 79"/>
              <p:cNvSpPr>
                <a:spLocks/>
              </p:cNvSpPr>
              <p:nvPr/>
            </p:nvSpPr>
            <p:spPr bwMode="auto">
              <a:xfrm>
                <a:off x="7330538" y="4420527"/>
                <a:ext cx="1336529" cy="1750268"/>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grpSp>
      <p:grpSp>
        <p:nvGrpSpPr>
          <p:cNvPr id="246" name="Group 245"/>
          <p:cNvGrpSpPr/>
          <p:nvPr/>
        </p:nvGrpSpPr>
        <p:grpSpPr>
          <a:xfrm>
            <a:off x="6217028" y="1293705"/>
            <a:ext cx="2560320" cy="2560365"/>
            <a:chOff x="6217028" y="1293705"/>
            <a:chExt cx="2560320" cy="2560365"/>
          </a:xfrm>
        </p:grpSpPr>
        <p:sp>
          <p:nvSpPr>
            <p:cNvPr id="6" name="Rectangle 5"/>
            <p:cNvSpPr/>
            <p:nvPr/>
          </p:nvSpPr>
          <p:spPr bwMode="auto">
            <a:xfrm>
              <a:off x="6217028" y="1293705"/>
              <a:ext cx="2560320" cy="2560365"/>
            </a:xfrm>
            <a:prstGeom prst="rect">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2" tIns="182880" rIns="73142" bIns="27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IN" sz="2040" dirty="0">
                  <a:solidFill>
                    <a:srgbClr val="FFFFFF"/>
                  </a:solidFill>
                  <a:ea typeface="Segoe UI" pitchFamily="34" charset="0"/>
                  <a:cs typeface="Segoe UI" pitchFamily="34" charset="0"/>
                </a:rPr>
                <a:t>Developer productivity</a:t>
              </a:r>
            </a:p>
            <a:p>
              <a:pPr algn="ctr" defTabSz="932293" fontAlgn="base">
                <a:lnSpc>
                  <a:spcPct val="90000"/>
                </a:lnSpc>
                <a:spcBef>
                  <a:spcPct val="0"/>
                </a:spcBef>
                <a:spcAft>
                  <a:spcPct val="0"/>
                </a:spcAft>
              </a:pPr>
              <a:r>
                <a:rPr lang="en-IN" sz="1836" dirty="0">
                  <a:solidFill>
                    <a:srgbClr val="FFFFFF"/>
                  </a:solidFill>
                  <a:ea typeface="Segoe UI" pitchFamily="34" charset="0"/>
                  <a:cs typeface="Segoe UI" pitchFamily="34" charset="0"/>
                </a:rPr>
                <a:t> </a:t>
              </a:r>
            </a:p>
          </p:txBody>
        </p:sp>
        <p:grpSp>
          <p:nvGrpSpPr>
            <p:cNvPr id="183" name="Group 182"/>
            <p:cNvGrpSpPr/>
            <p:nvPr/>
          </p:nvGrpSpPr>
          <p:grpSpPr>
            <a:xfrm>
              <a:off x="6590294" y="2360938"/>
              <a:ext cx="1817610" cy="946756"/>
              <a:chOff x="5598319" y="3134043"/>
              <a:chExt cx="1239838" cy="726440"/>
            </a:xfrm>
          </p:grpSpPr>
          <p:sp>
            <p:nvSpPr>
              <p:cNvPr id="184" name="Freeform 183"/>
              <p:cNvSpPr>
                <a:spLocks/>
              </p:cNvSpPr>
              <p:nvPr/>
            </p:nvSpPr>
            <p:spPr bwMode="auto">
              <a:xfrm>
                <a:off x="5747544" y="3134043"/>
                <a:ext cx="957263" cy="654050"/>
              </a:xfrm>
              <a:custGeom>
                <a:avLst/>
                <a:gdLst>
                  <a:gd name="T0" fmla="*/ 603 w 603"/>
                  <a:gd name="T1" fmla="*/ 412 h 412"/>
                  <a:gd name="T2" fmla="*/ 0 w 603"/>
                  <a:gd name="T3" fmla="*/ 412 h 412"/>
                  <a:gd name="T4" fmla="*/ 0 w 603"/>
                  <a:gd name="T5" fmla="*/ 0 h 412"/>
                  <a:gd name="T6" fmla="*/ 603 w 603"/>
                  <a:gd name="T7" fmla="*/ 0 h 412"/>
                  <a:gd name="T8" fmla="*/ 603 w 603"/>
                  <a:gd name="T9" fmla="*/ 412 h 412"/>
                  <a:gd name="T10" fmla="*/ 603 w 603"/>
                  <a:gd name="T11" fmla="*/ 412 h 412"/>
                </a:gdLst>
                <a:ahLst/>
                <a:cxnLst>
                  <a:cxn ang="0">
                    <a:pos x="T0" y="T1"/>
                  </a:cxn>
                  <a:cxn ang="0">
                    <a:pos x="T2" y="T3"/>
                  </a:cxn>
                  <a:cxn ang="0">
                    <a:pos x="T4" y="T5"/>
                  </a:cxn>
                  <a:cxn ang="0">
                    <a:pos x="T6" y="T7"/>
                  </a:cxn>
                  <a:cxn ang="0">
                    <a:pos x="T8" y="T9"/>
                  </a:cxn>
                  <a:cxn ang="0">
                    <a:pos x="T10" y="T11"/>
                  </a:cxn>
                </a:cxnLst>
                <a:rect l="0" t="0" r="r" b="b"/>
                <a:pathLst>
                  <a:path w="603" h="412">
                    <a:moveTo>
                      <a:pt x="603" y="412"/>
                    </a:moveTo>
                    <a:lnTo>
                      <a:pt x="0" y="412"/>
                    </a:lnTo>
                    <a:lnTo>
                      <a:pt x="0" y="0"/>
                    </a:lnTo>
                    <a:lnTo>
                      <a:pt x="603" y="0"/>
                    </a:lnTo>
                    <a:lnTo>
                      <a:pt x="603" y="412"/>
                    </a:lnTo>
                    <a:lnTo>
                      <a:pt x="603" y="412"/>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85" name="Freeform 184"/>
              <p:cNvSpPr>
                <a:spLocks/>
              </p:cNvSpPr>
              <p:nvPr/>
            </p:nvSpPr>
            <p:spPr bwMode="auto">
              <a:xfrm>
                <a:off x="5784057" y="3167380"/>
                <a:ext cx="890588" cy="593725"/>
              </a:xfrm>
              <a:custGeom>
                <a:avLst/>
                <a:gdLst>
                  <a:gd name="T0" fmla="*/ 561 w 561"/>
                  <a:gd name="T1" fmla="*/ 374 h 374"/>
                  <a:gd name="T2" fmla="*/ 0 w 561"/>
                  <a:gd name="T3" fmla="*/ 374 h 374"/>
                  <a:gd name="T4" fmla="*/ 0 w 561"/>
                  <a:gd name="T5" fmla="*/ 0 h 374"/>
                  <a:gd name="T6" fmla="*/ 561 w 561"/>
                  <a:gd name="T7" fmla="*/ 0 h 374"/>
                  <a:gd name="T8" fmla="*/ 561 w 561"/>
                  <a:gd name="T9" fmla="*/ 374 h 374"/>
                  <a:gd name="T10" fmla="*/ 561 w 561"/>
                  <a:gd name="T11" fmla="*/ 374 h 374"/>
                </a:gdLst>
                <a:ahLst/>
                <a:cxnLst>
                  <a:cxn ang="0">
                    <a:pos x="T0" y="T1"/>
                  </a:cxn>
                  <a:cxn ang="0">
                    <a:pos x="T2" y="T3"/>
                  </a:cxn>
                  <a:cxn ang="0">
                    <a:pos x="T4" y="T5"/>
                  </a:cxn>
                  <a:cxn ang="0">
                    <a:pos x="T6" y="T7"/>
                  </a:cxn>
                  <a:cxn ang="0">
                    <a:pos x="T8" y="T9"/>
                  </a:cxn>
                  <a:cxn ang="0">
                    <a:pos x="T10" y="T11"/>
                  </a:cxn>
                </a:cxnLst>
                <a:rect l="0" t="0" r="r" b="b"/>
                <a:pathLst>
                  <a:path w="561" h="374">
                    <a:moveTo>
                      <a:pt x="561" y="374"/>
                    </a:moveTo>
                    <a:lnTo>
                      <a:pt x="0" y="374"/>
                    </a:lnTo>
                    <a:lnTo>
                      <a:pt x="0" y="0"/>
                    </a:lnTo>
                    <a:lnTo>
                      <a:pt x="561" y="0"/>
                    </a:lnTo>
                    <a:lnTo>
                      <a:pt x="561" y="374"/>
                    </a:lnTo>
                    <a:lnTo>
                      <a:pt x="561" y="374"/>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86" name="Freeform 185"/>
              <p:cNvSpPr>
                <a:spLocks/>
              </p:cNvSpPr>
              <p:nvPr/>
            </p:nvSpPr>
            <p:spPr bwMode="auto">
              <a:xfrm>
                <a:off x="5598319" y="3811270"/>
                <a:ext cx="1239838" cy="49213"/>
              </a:xfrm>
              <a:custGeom>
                <a:avLst/>
                <a:gdLst>
                  <a:gd name="T0" fmla="*/ 0 w 1077"/>
                  <a:gd name="T1" fmla="*/ 0 h 43"/>
                  <a:gd name="T2" fmla="*/ 0 w 1077"/>
                  <a:gd name="T3" fmla="*/ 6 h 43"/>
                  <a:gd name="T4" fmla="*/ 44 w 1077"/>
                  <a:gd name="T5" fmla="*/ 43 h 43"/>
                  <a:gd name="T6" fmla="*/ 1034 w 1077"/>
                  <a:gd name="T7" fmla="*/ 43 h 43"/>
                  <a:gd name="T8" fmla="*/ 1077 w 1077"/>
                  <a:gd name="T9" fmla="*/ 6 h 43"/>
                  <a:gd name="T10" fmla="*/ 1077 w 1077"/>
                  <a:gd name="T11" fmla="*/ 0 h 43"/>
                  <a:gd name="T12" fmla="*/ 0 w 1077"/>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77" h="43">
                    <a:moveTo>
                      <a:pt x="0" y="0"/>
                    </a:moveTo>
                    <a:cubicBezTo>
                      <a:pt x="0" y="6"/>
                      <a:pt x="0" y="6"/>
                      <a:pt x="0" y="6"/>
                    </a:cubicBezTo>
                    <a:cubicBezTo>
                      <a:pt x="0" y="25"/>
                      <a:pt x="19" y="43"/>
                      <a:pt x="44" y="43"/>
                    </a:cubicBezTo>
                    <a:cubicBezTo>
                      <a:pt x="1034" y="43"/>
                      <a:pt x="1034" y="43"/>
                      <a:pt x="1034" y="43"/>
                    </a:cubicBezTo>
                    <a:cubicBezTo>
                      <a:pt x="1059" y="43"/>
                      <a:pt x="1077" y="25"/>
                      <a:pt x="1077" y="6"/>
                    </a:cubicBezTo>
                    <a:cubicBezTo>
                      <a:pt x="1077" y="0"/>
                      <a:pt x="1077" y="0"/>
                      <a:pt x="1077" y="0"/>
                    </a:cubicBezTo>
                    <a:lnTo>
                      <a:pt x="0" y="0"/>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87" name="Freeform 186"/>
              <p:cNvSpPr>
                <a:spLocks/>
              </p:cNvSpPr>
              <p:nvPr/>
            </p:nvSpPr>
            <p:spPr bwMode="auto">
              <a:xfrm>
                <a:off x="6225382" y="3308668"/>
                <a:ext cx="28575" cy="63500"/>
              </a:xfrm>
              <a:custGeom>
                <a:avLst/>
                <a:gdLst>
                  <a:gd name="T0" fmla="*/ 18 w 18"/>
                  <a:gd name="T1" fmla="*/ 40 h 40"/>
                  <a:gd name="T2" fmla="*/ 0 w 18"/>
                  <a:gd name="T3" fmla="*/ 40 h 40"/>
                  <a:gd name="T4" fmla="*/ 0 w 18"/>
                  <a:gd name="T5" fmla="*/ 0 h 40"/>
                  <a:gd name="T6" fmla="*/ 18 w 18"/>
                  <a:gd name="T7" fmla="*/ 0 h 40"/>
                  <a:gd name="T8" fmla="*/ 18 w 18"/>
                  <a:gd name="T9" fmla="*/ 40 h 40"/>
                  <a:gd name="T10" fmla="*/ 18 w 18"/>
                  <a:gd name="T11" fmla="*/ 40 h 40"/>
                </a:gdLst>
                <a:ahLst/>
                <a:cxnLst>
                  <a:cxn ang="0">
                    <a:pos x="T0" y="T1"/>
                  </a:cxn>
                  <a:cxn ang="0">
                    <a:pos x="T2" y="T3"/>
                  </a:cxn>
                  <a:cxn ang="0">
                    <a:pos x="T4" y="T5"/>
                  </a:cxn>
                  <a:cxn ang="0">
                    <a:pos x="T6" y="T7"/>
                  </a:cxn>
                  <a:cxn ang="0">
                    <a:pos x="T8" y="T9"/>
                  </a:cxn>
                  <a:cxn ang="0">
                    <a:pos x="T10" y="T11"/>
                  </a:cxn>
                </a:cxnLst>
                <a:rect l="0" t="0" r="r" b="b"/>
                <a:pathLst>
                  <a:path w="18" h="40">
                    <a:moveTo>
                      <a:pt x="18" y="40"/>
                    </a:moveTo>
                    <a:lnTo>
                      <a:pt x="0" y="40"/>
                    </a:lnTo>
                    <a:lnTo>
                      <a:pt x="0" y="0"/>
                    </a:lnTo>
                    <a:lnTo>
                      <a:pt x="18" y="0"/>
                    </a:lnTo>
                    <a:lnTo>
                      <a:pt x="18" y="40"/>
                    </a:lnTo>
                    <a:lnTo>
                      <a:pt x="18" y="4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88" name="Freeform 187"/>
              <p:cNvSpPr>
                <a:spLocks/>
              </p:cNvSpPr>
              <p:nvPr/>
            </p:nvSpPr>
            <p:spPr bwMode="auto">
              <a:xfrm>
                <a:off x="6304757" y="3291205"/>
                <a:ext cx="26988" cy="80963"/>
              </a:xfrm>
              <a:custGeom>
                <a:avLst/>
                <a:gdLst>
                  <a:gd name="T0" fmla="*/ 17 w 17"/>
                  <a:gd name="T1" fmla="*/ 51 h 51"/>
                  <a:gd name="T2" fmla="*/ 0 w 17"/>
                  <a:gd name="T3" fmla="*/ 51 h 51"/>
                  <a:gd name="T4" fmla="*/ 0 w 17"/>
                  <a:gd name="T5" fmla="*/ 0 h 51"/>
                  <a:gd name="T6" fmla="*/ 17 w 17"/>
                  <a:gd name="T7" fmla="*/ 0 h 51"/>
                  <a:gd name="T8" fmla="*/ 17 w 17"/>
                  <a:gd name="T9" fmla="*/ 51 h 51"/>
                  <a:gd name="T10" fmla="*/ 17 w 17"/>
                  <a:gd name="T11" fmla="*/ 51 h 51"/>
                </a:gdLst>
                <a:ahLst/>
                <a:cxnLst>
                  <a:cxn ang="0">
                    <a:pos x="T0" y="T1"/>
                  </a:cxn>
                  <a:cxn ang="0">
                    <a:pos x="T2" y="T3"/>
                  </a:cxn>
                  <a:cxn ang="0">
                    <a:pos x="T4" y="T5"/>
                  </a:cxn>
                  <a:cxn ang="0">
                    <a:pos x="T6" y="T7"/>
                  </a:cxn>
                  <a:cxn ang="0">
                    <a:pos x="T8" y="T9"/>
                  </a:cxn>
                  <a:cxn ang="0">
                    <a:pos x="T10" y="T11"/>
                  </a:cxn>
                </a:cxnLst>
                <a:rect l="0" t="0" r="r" b="b"/>
                <a:pathLst>
                  <a:path w="17" h="51">
                    <a:moveTo>
                      <a:pt x="17" y="51"/>
                    </a:moveTo>
                    <a:lnTo>
                      <a:pt x="0" y="51"/>
                    </a:lnTo>
                    <a:lnTo>
                      <a:pt x="0" y="0"/>
                    </a:lnTo>
                    <a:lnTo>
                      <a:pt x="17" y="0"/>
                    </a:lnTo>
                    <a:lnTo>
                      <a:pt x="17" y="51"/>
                    </a:lnTo>
                    <a:lnTo>
                      <a:pt x="17" y="5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89" name="Freeform 188"/>
              <p:cNvSpPr>
                <a:spLocks/>
              </p:cNvSpPr>
              <p:nvPr/>
            </p:nvSpPr>
            <p:spPr bwMode="auto">
              <a:xfrm>
                <a:off x="6344444" y="3237230"/>
                <a:ext cx="26988" cy="134938"/>
              </a:xfrm>
              <a:custGeom>
                <a:avLst/>
                <a:gdLst>
                  <a:gd name="T0" fmla="*/ 17 w 17"/>
                  <a:gd name="T1" fmla="*/ 85 h 85"/>
                  <a:gd name="T2" fmla="*/ 0 w 17"/>
                  <a:gd name="T3" fmla="*/ 85 h 85"/>
                  <a:gd name="T4" fmla="*/ 0 w 17"/>
                  <a:gd name="T5" fmla="*/ 0 h 85"/>
                  <a:gd name="T6" fmla="*/ 17 w 17"/>
                  <a:gd name="T7" fmla="*/ 0 h 85"/>
                  <a:gd name="T8" fmla="*/ 17 w 17"/>
                  <a:gd name="T9" fmla="*/ 85 h 85"/>
                  <a:gd name="T10" fmla="*/ 17 w 17"/>
                  <a:gd name="T11" fmla="*/ 85 h 85"/>
                </a:gdLst>
                <a:ahLst/>
                <a:cxnLst>
                  <a:cxn ang="0">
                    <a:pos x="T0" y="T1"/>
                  </a:cxn>
                  <a:cxn ang="0">
                    <a:pos x="T2" y="T3"/>
                  </a:cxn>
                  <a:cxn ang="0">
                    <a:pos x="T4" y="T5"/>
                  </a:cxn>
                  <a:cxn ang="0">
                    <a:pos x="T6" y="T7"/>
                  </a:cxn>
                  <a:cxn ang="0">
                    <a:pos x="T8" y="T9"/>
                  </a:cxn>
                  <a:cxn ang="0">
                    <a:pos x="T10" y="T11"/>
                  </a:cxn>
                </a:cxnLst>
                <a:rect l="0" t="0" r="r" b="b"/>
                <a:pathLst>
                  <a:path w="17" h="85">
                    <a:moveTo>
                      <a:pt x="17" y="85"/>
                    </a:moveTo>
                    <a:lnTo>
                      <a:pt x="0" y="85"/>
                    </a:lnTo>
                    <a:lnTo>
                      <a:pt x="0" y="0"/>
                    </a:lnTo>
                    <a:lnTo>
                      <a:pt x="17" y="0"/>
                    </a:lnTo>
                    <a:lnTo>
                      <a:pt x="17" y="85"/>
                    </a:lnTo>
                    <a:lnTo>
                      <a:pt x="17" y="85"/>
                    </a:ln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90" name="Freeform 189"/>
              <p:cNvSpPr>
                <a:spLocks/>
              </p:cNvSpPr>
              <p:nvPr/>
            </p:nvSpPr>
            <p:spPr bwMode="auto">
              <a:xfrm>
                <a:off x="6266657" y="3280093"/>
                <a:ext cx="25400" cy="92075"/>
              </a:xfrm>
              <a:custGeom>
                <a:avLst/>
                <a:gdLst>
                  <a:gd name="T0" fmla="*/ 16 w 16"/>
                  <a:gd name="T1" fmla="*/ 58 h 58"/>
                  <a:gd name="T2" fmla="*/ 0 w 16"/>
                  <a:gd name="T3" fmla="*/ 58 h 58"/>
                  <a:gd name="T4" fmla="*/ 0 w 16"/>
                  <a:gd name="T5" fmla="*/ 0 h 58"/>
                  <a:gd name="T6" fmla="*/ 16 w 16"/>
                  <a:gd name="T7" fmla="*/ 0 h 58"/>
                  <a:gd name="T8" fmla="*/ 16 w 16"/>
                  <a:gd name="T9" fmla="*/ 58 h 58"/>
                  <a:gd name="T10" fmla="*/ 16 w 16"/>
                  <a:gd name="T11" fmla="*/ 58 h 58"/>
                </a:gdLst>
                <a:ahLst/>
                <a:cxnLst>
                  <a:cxn ang="0">
                    <a:pos x="T0" y="T1"/>
                  </a:cxn>
                  <a:cxn ang="0">
                    <a:pos x="T2" y="T3"/>
                  </a:cxn>
                  <a:cxn ang="0">
                    <a:pos x="T4" y="T5"/>
                  </a:cxn>
                  <a:cxn ang="0">
                    <a:pos x="T6" y="T7"/>
                  </a:cxn>
                  <a:cxn ang="0">
                    <a:pos x="T8" y="T9"/>
                  </a:cxn>
                  <a:cxn ang="0">
                    <a:pos x="T10" y="T11"/>
                  </a:cxn>
                </a:cxnLst>
                <a:rect l="0" t="0" r="r" b="b"/>
                <a:pathLst>
                  <a:path w="16" h="58">
                    <a:moveTo>
                      <a:pt x="16" y="58"/>
                    </a:moveTo>
                    <a:lnTo>
                      <a:pt x="0" y="58"/>
                    </a:lnTo>
                    <a:lnTo>
                      <a:pt x="0" y="0"/>
                    </a:lnTo>
                    <a:lnTo>
                      <a:pt x="16" y="0"/>
                    </a:lnTo>
                    <a:lnTo>
                      <a:pt x="16" y="58"/>
                    </a:lnTo>
                    <a:lnTo>
                      <a:pt x="16" y="58"/>
                    </a:ln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91" name="Freeform 190"/>
              <p:cNvSpPr>
                <a:spLocks/>
              </p:cNvSpPr>
              <p:nvPr/>
            </p:nvSpPr>
            <p:spPr bwMode="auto">
              <a:xfrm>
                <a:off x="6007894" y="3486468"/>
                <a:ext cx="207963" cy="160338"/>
              </a:xfrm>
              <a:custGeom>
                <a:avLst/>
                <a:gdLst>
                  <a:gd name="T0" fmla="*/ 13 w 181"/>
                  <a:gd name="T1" fmla="*/ 0 h 139"/>
                  <a:gd name="T2" fmla="*/ 0 w 181"/>
                  <a:gd name="T3" fmla="*/ 48 h 139"/>
                  <a:gd name="T4" fmla="*/ 90 w 181"/>
                  <a:gd name="T5" fmla="*/ 139 h 139"/>
                  <a:gd name="T6" fmla="*/ 181 w 181"/>
                  <a:gd name="T7" fmla="*/ 48 h 139"/>
                  <a:gd name="T8" fmla="*/ 90 w 181"/>
                  <a:gd name="T9" fmla="*/ 48 h 139"/>
                  <a:gd name="T10" fmla="*/ 13 w 181"/>
                  <a:gd name="T11" fmla="*/ 0 h 139"/>
                </a:gdLst>
                <a:ahLst/>
                <a:cxnLst>
                  <a:cxn ang="0">
                    <a:pos x="T0" y="T1"/>
                  </a:cxn>
                  <a:cxn ang="0">
                    <a:pos x="T2" y="T3"/>
                  </a:cxn>
                  <a:cxn ang="0">
                    <a:pos x="T4" y="T5"/>
                  </a:cxn>
                  <a:cxn ang="0">
                    <a:pos x="T6" y="T7"/>
                  </a:cxn>
                  <a:cxn ang="0">
                    <a:pos x="T8" y="T9"/>
                  </a:cxn>
                  <a:cxn ang="0">
                    <a:pos x="T10" y="T11"/>
                  </a:cxn>
                </a:cxnLst>
                <a:rect l="0" t="0" r="r" b="b"/>
                <a:pathLst>
                  <a:path w="181" h="139">
                    <a:moveTo>
                      <a:pt x="13" y="0"/>
                    </a:moveTo>
                    <a:cubicBezTo>
                      <a:pt x="4" y="14"/>
                      <a:pt x="0" y="31"/>
                      <a:pt x="0" y="48"/>
                    </a:cubicBezTo>
                    <a:cubicBezTo>
                      <a:pt x="0" y="98"/>
                      <a:pt x="40" y="139"/>
                      <a:pt x="90" y="139"/>
                    </a:cubicBezTo>
                    <a:cubicBezTo>
                      <a:pt x="140" y="139"/>
                      <a:pt x="181" y="98"/>
                      <a:pt x="181" y="48"/>
                    </a:cubicBezTo>
                    <a:cubicBezTo>
                      <a:pt x="90" y="48"/>
                      <a:pt x="90" y="48"/>
                      <a:pt x="90" y="48"/>
                    </a:cubicBezTo>
                    <a:lnTo>
                      <a:pt x="13" y="0"/>
                    </a:lnTo>
                    <a:close/>
                  </a:path>
                </a:pathLst>
              </a:custGeom>
              <a:solidFill>
                <a:schemeClr val="accent4">
                  <a:lumMod val="40000"/>
                  <a:lumOff val="60000"/>
                </a:schemeClr>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92" name="Freeform 191"/>
              <p:cNvSpPr>
                <a:spLocks/>
              </p:cNvSpPr>
              <p:nvPr/>
            </p:nvSpPr>
            <p:spPr bwMode="auto">
              <a:xfrm>
                <a:off x="6111082" y="3438843"/>
                <a:ext cx="104775" cy="103188"/>
              </a:xfrm>
              <a:custGeom>
                <a:avLst/>
                <a:gdLst>
                  <a:gd name="T0" fmla="*/ 0 w 91"/>
                  <a:gd name="T1" fmla="*/ 0 h 90"/>
                  <a:gd name="T2" fmla="*/ 0 w 91"/>
                  <a:gd name="T3" fmla="*/ 90 h 90"/>
                  <a:gd name="T4" fmla="*/ 91 w 91"/>
                  <a:gd name="T5" fmla="*/ 90 h 90"/>
                  <a:gd name="T6" fmla="*/ 0 w 91"/>
                  <a:gd name="T7" fmla="*/ 0 h 90"/>
                </a:gdLst>
                <a:ahLst/>
                <a:cxnLst>
                  <a:cxn ang="0">
                    <a:pos x="T0" y="T1"/>
                  </a:cxn>
                  <a:cxn ang="0">
                    <a:pos x="T2" y="T3"/>
                  </a:cxn>
                  <a:cxn ang="0">
                    <a:pos x="T4" y="T5"/>
                  </a:cxn>
                  <a:cxn ang="0">
                    <a:pos x="T6" y="T7"/>
                  </a:cxn>
                </a:cxnLst>
                <a:rect l="0" t="0" r="r" b="b"/>
                <a:pathLst>
                  <a:path w="91" h="90">
                    <a:moveTo>
                      <a:pt x="0" y="0"/>
                    </a:moveTo>
                    <a:cubicBezTo>
                      <a:pt x="0" y="90"/>
                      <a:pt x="0" y="90"/>
                      <a:pt x="0" y="90"/>
                    </a:cubicBezTo>
                    <a:cubicBezTo>
                      <a:pt x="91" y="90"/>
                      <a:pt x="91" y="90"/>
                      <a:pt x="91" y="90"/>
                    </a:cubicBezTo>
                    <a:cubicBezTo>
                      <a:pt x="91" y="40"/>
                      <a:pt x="50" y="0"/>
                      <a:pt x="0"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93" name="Freeform 192"/>
              <p:cNvSpPr>
                <a:spLocks/>
              </p:cNvSpPr>
              <p:nvPr/>
            </p:nvSpPr>
            <p:spPr bwMode="auto">
              <a:xfrm>
                <a:off x="6038057" y="3438843"/>
                <a:ext cx="73025" cy="103188"/>
              </a:xfrm>
              <a:custGeom>
                <a:avLst/>
                <a:gdLst>
                  <a:gd name="T0" fmla="*/ 64 w 64"/>
                  <a:gd name="T1" fmla="*/ 90 h 90"/>
                  <a:gd name="T2" fmla="*/ 64 w 64"/>
                  <a:gd name="T3" fmla="*/ 0 h 90"/>
                  <a:gd name="T4" fmla="*/ 0 w 64"/>
                  <a:gd name="T5" fmla="*/ 26 h 90"/>
                  <a:gd name="T6" fmla="*/ 64 w 64"/>
                  <a:gd name="T7" fmla="*/ 90 h 90"/>
                </a:gdLst>
                <a:ahLst/>
                <a:cxnLst>
                  <a:cxn ang="0">
                    <a:pos x="T0" y="T1"/>
                  </a:cxn>
                  <a:cxn ang="0">
                    <a:pos x="T2" y="T3"/>
                  </a:cxn>
                  <a:cxn ang="0">
                    <a:pos x="T4" y="T5"/>
                  </a:cxn>
                  <a:cxn ang="0">
                    <a:pos x="T6" y="T7"/>
                  </a:cxn>
                </a:cxnLst>
                <a:rect l="0" t="0" r="r" b="b"/>
                <a:pathLst>
                  <a:path w="64" h="90">
                    <a:moveTo>
                      <a:pt x="64" y="90"/>
                    </a:moveTo>
                    <a:cubicBezTo>
                      <a:pt x="64" y="0"/>
                      <a:pt x="64" y="0"/>
                      <a:pt x="64" y="0"/>
                    </a:cubicBezTo>
                    <a:cubicBezTo>
                      <a:pt x="39" y="0"/>
                      <a:pt x="16" y="10"/>
                      <a:pt x="0" y="26"/>
                    </a:cubicBezTo>
                    <a:lnTo>
                      <a:pt x="64" y="9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94" name="Rectangle 193"/>
              <p:cNvSpPr>
                <a:spLocks noChangeArrowheads="1"/>
              </p:cNvSpPr>
              <p:nvPr/>
            </p:nvSpPr>
            <p:spPr bwMode="auto">
              <a:xfrm>
                <a:off x="6266657" y="3479055"/>
                <a:ext cx="217488" cy="47914"/>
              </a:xfrm>
              <a:prstGeom prst="rect">
                <a:avLst/>
              </a:prstGeom>
              <a:solidFill>
                <a:srgbClr val="ABABAB"/>
              </a:solidFill>
              <a:ln w="0"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95" name="Rectangle 194"/>
              <p:cNvSpPr>
                <a:spLocks noChangeArrowheads="1"/>
              </p:cNvSpPr>
              <p:nvPr/>
            </p:nvSpPr>
            <p:spPr bwMode="auto">
              <a:xfrm>
                <a:off x="6266656" y="3549968"/>
                <a:ext cx="277019" cy="45719"/>
              </a:xfrm>
              <a:prstGeom prst="rect">
                <a:avLst/>
              </a:prstGeom>
              <a:solidFill>
                <a:srgbClr val="ABABAB"/>
              </a:solidFill>
              <a:ln w="0"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96" name="Rectangle 195"/>
              <p:cNvSpPr>
                <a:spLocks noChangeArrowheads="1"/>
              </p:cNvSpPr>
              <p:nvPr/>
            </p:nvSpPr>
            <p:spPr bwMode="auto">
              <a:xfrm rot="10800000">
                <a:off x="5952331" y="3259310"/>
                <a:ext cx="217488" cy="47914"/>
              </a:xfrm>
              <a:prstGeom prst="rect">
                <a:avLst/>
              </a:prstGeom>
              <a:solidFill>
                <a:srgbClr val="ABABAB"/>
              </a:solidFill>
              <a:ln w="0"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197" name="Rectangle 196"/>
              <p:cNvSpPr>
                <a:spLocks noChangeArrowheads="1"/>
              </p:cNvSpPr>
              <p:nvPr/>
            </p:nvSpPr>
            <p:spPr bwMode="auto">
              <a:xfrm rot="10800000">
                <a:off x="5892799" y="3330223"/>
                <a:ext cx="277019" cy="45719"/>
              </a:xfrm>
              <a:prstGeom prst="rect">
                <a:avLst/>
              </a:prstGeom>
              <a:solidFill>
                <a:srgbClr val="ABABAB"/>
              </a:solidFill>
              <a:ln w="0"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grpSp>
      </p:grpSp>
      <p:grpSp>
        <p:nvGrpSpPr>
          <p:cNvPr id="245" name="Group 244"/>
          <p:cNvGrpSpPr/>
          <p:nvPr/>
        </p:nvGrpSpPr>
        <p:grpSpPr>
          <a:xfrm>
            <a:off x="3657085" y="1293705"/>
            <a:ext cx="2560320" cy="2560365"/>
            <a:chOff x="3657085" y="1293705"/>
            <a:chExt cx="2560320" cy="2560365"/>
          </a:xfrm>
        </p:grpSpPr>
        <p:sp>
          <p:nvSpPr>
            <p:cNvPr id="5" name="Rectangle 4"/>
            <p:cNvSpPr/>
            <p:nvPr/>
          </p:nvSpPr>
          <p:spPr bwMode="auto">
            <a:xfrm>
              <a:off x="3657085" y="1293705"/>
              <a:ext cx="2560320" cy="256036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2" tIns="182880" rIns="73142" bIns="27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IN" sz="2040" dirty="0">
                  <a:solidFill>
                    <a:srgbClr val="FFFFFF"/>
                  </a:solidFill>
                  <a:ea typeface="Segoe UI" pitchFamily="34" charset="0"/>
                  <a:cs typeface="Segoe UI" pitchFamily="34" charset="0"/>
                </a:rPr>
                <a:t>Performance</a:t>
              </a:r>
            </a:p>
            <a:p>
              <a:pPr algn="ctr" defTabSz="932293" fontAlgn="base">
                <a:lnSpc>
                  <a:spcPct val="90000"/>
                </a:lnSpc>
                <a:spcBef>
                  <a:spcPct val="0"/>
                </a:spcBef>
                <a:spcAft>
                  <a:spcPct val="0"/>
                </a:spcAft>
              </a:pPr>
              <a:endParaRPr lang="en-IN" sz="1599" dirty="0">
                <a:solidFill>
                  <a:srgbClr val="FFFFFF"/>
                </a:solidFill>
                <a:ea typeface="Segoe UI" pitchFamily="34" charset="0"/>
                <a:cs typeface="Segoe UI" pitchFamily="34" charset="0"/>
              </a:endParaRPr>
            </a:p>
          </p:txBody>
        </p:sp>
        <p:grpSp>
          <p:nvGrpSpPr>
            <p:cNvPr id="198" name="Group 197"/>
            <p:cNvGrpSpPr>
              <a:grpSpLocks noChangeAspect="1"/>
            </p:cNvGrpSpPr>
            <p:nvPr/>
          </p:nvGrpSpPr>
          <p:grpSpPr bwMode="auto">
            <a:xfrm>
              <a:off x="4082801" y="2303688"/>
              <a:ext cx="1689716" cy="1154074"/>
              <a:chOff x="2270" y="2544"/>
              <a:chExt cx="1347" cy="920"/>
            </a:xfrm>
          </p:grpSpPr>
          <p:sp>
            <p:nvSpPr>
              <p:cNvPr id="199" name="Freeform 198"/>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rgbClr val="A52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0" name="Freeform 199"/>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1" name="Freeform 200"/>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2" name="Freeform 201"/>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3" name="Freeform 202"/>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4" name="Freeform 203"/>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5" name="Freeform 204"/>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6" name="Freeform 205"/>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7" name="Freeform 206"/>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8" name="Freeform 207"/>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09" name="Freeform 208"/>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0" name="Freeform 209"/>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1" name="Freeform 210"/>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2" name="Freeform 211"/>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3" name="Freeform 212"/>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4" name="Freeform 213"/>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5" name="Freeform 214"/>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6" name="Freeform 215"/>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7" name="Freeform 216"/>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8" name="Freeform 217"/>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9" name="Freeform 218"/>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0" name="Freeform 219"/>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1" name="Freeform 220"/>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2" name="Freeform 221"/>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3" name="Freeform 222"/>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4" name="Freeform 223"/>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5" name="Freeform 224"/>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6" name="Freeform 225"/>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7" name="Freeform 226"/>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8" name="Freeform 227"/>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9" name="Freeform 228"/>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0" name="Freeform 229"/>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1" name="Freeform 230"/>
              <p:cNvSpPr>
                <a:spLocks/>
              </p:cNvSpPr>
              <p:nvPr/>
            </p:nvSpPr>
            <p:spPr bwMode="auto">
              <a:xfrm>
                <a:off x="3062" y="2788"/>
                <a:ext cx="283" cy="429"/>
              </a:xfrm>
              <a:custGeom>
                <a:avLst/>
                <a:gdLst>
                  <a:gd name="T0" fmla="*/ 31 w 289"/>
                  <a:gd name="T1" fmla="*/ 420 h 437"/>
                  <a:gd name="T2" fmla="*/ 289 w 289"/>
                  <a:gd name="T3" fmla="*/ 7 h 437"/>
                  <a:gd name="T4" fmla="*/ 275 w 289"/>
                  <a:gd name="T5" fmla="*/ 0 h 437"/>
                  <a:gd name="T6" fmla="*/ 223 w 289"/>
                  <a:gd name="T7" fmla="*/ 71 h 437"/>
                  <a:gd name="T8" fmla="*/ 0 w 289"/>
                  <a:gd name="T9" fmla="*/ 427 h 437"/>
                  <a:gd name="T10" fmla="*/ 21 w 289"/>
                  <a:gd name="T11" fmla="*/ 437 h 437"/>
                  <a:gd name="T12" fmla="*/ 31 w 289"/>
                  <a:gd name="T13" fmla="*/ 420 h 437"/>
                  <a:gd name="T14" fmla="*/ 31 w 289"/>
                  <a:gd name="T15" fmla="*/ 420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437">
                    <a:moveTo>
                      <a:pt x="31" y="420"/>
                    </a:moveTo>
                    <a:cubicBezTo>
                      <a:pt x="289" y="7"/>
                      <a:pt x="289" y="7"/>
                      <a:pt x="289" y="7"/>
                    </a:cubicBezTo>
                    <a:cubicBezTo>
                      <a:pt x="284" y="4"/>
                      <a:pt x="280" y="2"/>
                      <a:pt x="275" y="0"/>
                    </a:cubicBezTo>
                    <a:cubicBezTo>
                      <a:pt x="223" y="71"/>
                      <a:pt x="223" y="71"/>
                      <a:pt x="223" y="71"/>
                    </a:cubicBezTo>
                    <a:cubicBezTo>
                      <a:pt x="0" y="427"/>
                      <a:pt x="0" y="427"/>
                      <a:pt x="0" y="427"/>
                    </a:cubicBezTo>
                    <a:cubicBezTo>
                      <a:pt x="7" y="430"/>
                      <a:pt x="14" y="432"/>
                      <a:pt x="21" y="437"/>
                    </a:cubicBezTo>
                    <a:cubicBezTo>
                      <a:pt x="31" y="420"/>
                      <a:pt x="31" y="420"/>
                      <a:pt x="31" y="420"/>
                    </a:cubicBezTo>
                    <a:cubicBezTo>
                      <a:pt x="31" y="420"/>
                      <a:pt x="31" y="420"/>
                      <a:pt x="31" y="420"/>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2" name="Freeform 231"/>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grpSp>
      </p:grpSp>
    </p:spTree>
    <p:extLst>
      <p:ext uri="{BB962C8B-B14F-4D97-AF65-F5344CB8AC3E}">
        <p14:creationId xmlns:p14="http://schemas.microsoft.com/office/powerpoint/2010/main" val="2149511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3739"/>
            <a:ext cx="12436475" cy="946413"/>
          </a:xfrm>
        </p:spPr>
        <p:txBody>
          <a:bodyPr lIns="457200"/>
          <a:lstStyle/>
          <a:p>
            <a:r>
              <a:rPr lang="en-US" dirty="0"/>
              <a:t>Advantages of a unified platform</a:t>
            </a:r>
          </a:p>
        </p:txBody>
      </p:sp>
      <p:sp>
        <p:nvSpPr>
          <p:cNvPr id="4" name="TextBox 3"/>
          <p:cNvSpPr txBox="1"/>
          <p:nvPr/>
        </p:nvSpPr>
        <p:spPr>
          <a:xfrm>
            <a:off x="275162" y="1305020"/>
            <a:ext cx="8996075" cy="92435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endParaRPr lang="en-US" sz="2448" dirty="0"/>
          </a:p>
          <a:p>
            <a:pPr marL="569804" lvl="1" indent="-457112">
              <a:lnSpc>
                <a:spcPct val="90000"/>
              </a:lnSpc>
              <a:spcAft>
                <a:spcPts val="612"/>
              </a:spcAft>
              <a:buBlip>
                <a:blip r:embed="rId3"/>
              </a:buBlip>
            </a:pPr>
            <a:endParaRPr lang="en-US" sz="2448" dirty="0"/>
          </a:p>
        </p:txBody>
      </p:sp>
      <p:grpSp>
        <p:nvGrpSpPr>
          <p:cNvPr id="14" name="Group 13"/>
          <p:cNvGrpSpPr/>
          <p:nvPr/>
        </p:nvGrpSpPr>
        <p:grpSpPr>
          <a:xfrm>
            <a:off x="775627" y="3251694"/>
            <a:ext cx="10885220" cy="1253137"/>
            <a:chOff x="465138" y="3259159"/>
            <a:chExt cx="10885220" cy="1253137"/>
          </a:xfrm>
        </p:grpSpPr>
        <p:cxnSp>
          <p:nvCxnSpPr>
            <p:cNvPr id="15" name="Straight Arrow Connector 14"/>
            <p:cNvCxnSpPr>
              <a:endCxn id="10" idx="2"/>
            </p:cNvCxnSpPr>
            <p:nvPr/>
          </p:nvCxnSpPr>
          <p:spPr>
            <a:xfrm flipV="1">
              <a:off x="2293938" y="3885728"/>
              <a:ext cx="7045066" cy="18896"/>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683605" y="3426234"/>
              <a:ext cx="1828800" cy="9144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 Streaming</a:t>
              </a:r>
            </a:p>
          </p:txBody>
        </p:sp>
        <p:sp>
          <p:nvSpPr>
            <p:cNvPr id="6" name="Rectangle 5"/>
            <p:cNvSpPr/>
            <p:nvPr/>
          </p:nvSpPr>
          <p:spPr bwMode="auto">
            <a:xfrm>
              <a:off x="4902072" y="3426234"/>
              <a:ext cx="1828800" cy="914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2880" rIns="186521" bIns="18288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Machine learning</a:t>
              </a:r>
            </a:p>
          </p:txBody>
        </p:sp>
        <p:sp>
          <p:nvSpPr>
            <p:cNvPr id="7" name="Rectangle 6"/>
            <p:cNvSpPr/>
            <p:nvPr/>
          </p:nvSpPr>
          <p:spPr bwMode="auto">
            <a:xfrm>
              <a:off x="7120538" y="3426234"/>
              <a:ext cx="1828800" cy="914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2880" rIns="186521" bIns="18288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 SQL </a:t>
              </a:r>
            </a:p>
          </p:txBody>
        </p:sp>
        <p:sp>
          <p:nvSpPr>
            <p:cNvPr id="9" name="TextBox 8"/>
            <p:cNvSpPr txBox="1"/>
            <p:nvPr/>
          </p:nvSpPr>
          <p:spPr>
            <a:xfrm>
              <a:off x="465138" y="3565833"/>
              <a:ext cx="1828800" cy="627864"/>
            </a:xfrm>
            <a:prstGeom prst="rect">
              <a:avLst/>
            </a:prstGeom>
            <a:solidFill>
              <a:schemeClr val="bg1">
                <a:lumMod val="95000"/>
              </a:schemeClr>
            </a:solidFill>
            <a:ln w="38100">
              <a:solidFill>
                <a:schemeClr val="tx2"/>
              </a:solidFill>
            </a:ln>
          </p:spPr>
          <p:txBody>
            <a:bodyPr wrap="square" lIns="0" tIns="91440" bIns="91440" anchor="ctr" anchorCtr="0">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gn="ctr">
                <a:lnSpc>
                  <a:spcPct val="90000"/>
                </a:lnSpc>
                <a:spcAft>
                  <a:spcPts val="612"/>
                </a:spcAft>
              </a:pPr>
              <a:r>
                <a:rPr lang="en-US" sz="1600" dirty="0">
                  <a:solidFill>
                    <a:schemeClr val="tx2"/>
                  </a:solidFill>
                </a:rPr>
                <a:t>Input streams of events</a:t>
              </a:r>
            </a:p>
          </p:txBody>
        </p:sp>
        <p:sp>
          <p:nvSpPr>
            <p:cNvPr id="10" name="Flowchart: Magnetic Disk 9"/>
            <p:cNvSpPr/>
            <p:nvPr/>
          </p:nvSpPr>
          <p:spPr bwMode="auto">
            <a:xfrm>
              <a:off x="9339004" y="3259159"/>
              <a:ext cx="2011354" cy="1253137"/>
            </a:xfrm>
            <a:prstGeom prst="flowChartMagneticDisk">
              <a:avLst/>
            </a:prstGeom>
            <a:solidFill>
              <a:srgbClr val="BA141A"/>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11" name="TextBox 10"/>
            <p:cNvSpPr txBox="1"/>
            <p:nvPr/>
          </p:nvSpPr>
          <p:spPr>
            <a:xfrm>
              <a:off x="9339004" y="3838642"/>
              <a:ext cx="2011353" cy="3139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gn="ctr">
                <a:lnSpc>
                  <a:spcPct val="90000"/>
                </a:lnSpc>
                <a:spcAft>
                  <a:spcPts val="612"/>
                </a:spcAft>
              </a:pPr>
              <a:r>
                <a:rPr lang="en-US" sz="1600" dirty="0">
                  <a:solidFill>
                    <a:srgbClr val="FFFFFF"/>
                  </a:solidFill>
                </a:rPr>
                <a:t>NoSQL DB</a:t>
              </a:r>
            </a:p>
          </p:txBody>
        </p:sp>
      </p:grpSp>
      <p:sp>
        <p:nvSpPr>
          <p:cNvPr id="16" name="Rectangle 15"/>
          <p:cNvSpPr/>
          <p:nvPr/>
        </p:nvSpPr>
        <p:spPr>
          <a:xfrm>
            <a:off x="0" y="1216991"/>
            <a:ext cx="10297428" cy="461665"/>
          </a:xfrm>
          <a:prstGeom prst="rect">
            <a:avLst/>
          </a:prstGeom>
          <a:noFill/>
        </p:spPr>
        <p:txBody>
          <a:bodyPr wrap="square" lIns="457200">
            <a:spAutoFit/>
          </a:bodyPr>
          <a:lstStyle/>
          <a:p>
            <a:pPr marL="53965" lvl="1" defTabSz="931954" fontAlgn="base">
              <a:spcBef>
                <a:spcPts val="600"/>
              </a:spcBef>
              <a:spcAft>
                <a:spcPts val="600"/>
              </a:spcAft>
              <a:buClr>
                <a:srgbClr val="68217A">
                  <a:lumMod val="50000"/>
                </a:srgbClr>
              </a:buClr>
              <a:tabLst>
                <a:tab pos="658369" algn="l"/>
              </a:tabLst>
            </a:pPr>
            <a:r>
              <a:rPr lang="en-IN" sz="2400" dirty="0">
                <a:ln>
                  <a:solidFill>
                    <a:srgbClr val="FFFFFF">
                      <a:alpha val="0"/>
                    </a:srgbClr>
                  </a:solidFill>
                </a:ln>
                <a:solidFill>
                  <a:srgbClr val="CB3B1D"/>
                </a:solidFill>
                <a:latin typeface="+mj-lt"/>
                <a:ea typeface="Segoe UI" pitchFamily="34" charset="0"/>
                <a:cs typeface="Segoe UI" pitchFamily="34" charset="0"/>
              </a:rPr>
              <a:t>In many pipelines, data exchange between engines is the dominant cost.</a:t>
            </a:r>
          </a:p>
        </p:txBody>
      </p:sp>
    </p:spTree>
    <p:extLst>
      <p:ext uri="{BB962C8B-B14F-4D97-AF65-F5344CB8AC3E}">
        <p14:creationId xmlns:p14="http://schemas.microsoft.com/office/powerpoint/2010/main" val="317929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Apache Spark and Hadoop</a:t>
            </a:r>
          </a:p>
        </p:txBody>
      </p:sp>
    </p:spTree>
    <p:extLst>
      <p:ext uri="{BB962C8B-B14F-4D97-AF65-F5344CB8AC3E}">
        <p14:creationId xmlns:p14="http://schemas.microsoft.com/office/powerpoint/2010/main" val="3627968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Spark integrates well with Hadoop</a:t>
            </a:r>
          </a:p>
        </p:txBody>
      </p:sp>
      <p:sp>
        <p:nvSpPr>
          <p:cNvPr id="9" name="Freeform 8"/>
          <p:cNvSpPr/>
          <p:nvPr/>
        </p:nvSpPr>
        <p:spPr>
          <a:xfrm>
            <a:off x="2329918" y="1210608"/>
            <a:ext cx="5416093" cy="5416093"/>
          </a:xfrm>
          <a:custGeom>
            <a:avLst/>
            <a:gdLst>
              <a:gd name="connsiteX0" fmla="*/ 0 w 5416093"/>
              <a:gd name="connsiteY0" fmla="*/ 2708047 h 5416093"/>
              <a:gd name="connsiteX1" fmla="*/ 2708047 w 5416093"/>
              <a:gd name="connsiteY1" fmla="*/ 0 h 5416093"/>
              <a:gd name="connsiteX2" fmla="*/ 5416094 w 5416093"/>
              <a:gd name="connsiteY2" fmla="*/ 2708047 h 5416093"/>
              <a:gd name="connsiteX3" fmla="*/ 2708047 w 5416093"/>
              <a:gd name="connsiteY3" fmla="*/ 5416094 h 5416093"/>
              <a:gd name="connsiteX4" fmla="*/ 0 w 5416093"/>
              <a:gd name="connsiteY4" fmla="*/ 2708047 h 5416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93" h="5416093">
                <a:moveTo>
                  <a:pt x="0" y="2708047"/>
                </a:moveTo>
                <a:cubicBezTo>
                  <a:pt x="0" y="1212434"/>
                  <a:pt x="1212434" y="0"/>
                  <a:pt x="2708047" y="0"/>
                </a:cubicBezTo>
                <a:cubicBezTo>
                  <a:pt x="4203660" y="0"/>
                  <a:pt x="5416094" y="1212434"/>
                  <a:pt x="5416094" y="2708047"/>
                </a:cubicBezTo>
                <a:cubicBezTo>
                  <a:pt x="5416094" y="4203660"/>
                  <a:pt x="4203660" y="5416094"/>
                  <a:pt x="2708047" y="5416094"/>
                </a:cubicBezTo>
                <a:cubicBezTo>
                  <a:pt x="1212434" y="5416094"/>
                  <a:pt x="0" y="4203660"/>
                  <a:pt x="0" y="2708047"/>
                </a:cubicBezTo>
                <a:close/>
              </a:path>
            </a:pathLst>
          </a:custGeom>
          <a:solidFill>
            <a:srgbClr val="DC3C00"/>
          </a:solidFill>
          <a:ln>
            <a:solidFill>
              <a:schemeClr val="lt1">
                <a:hueOff val="0"/>
                <a:satOff val="0"/>
                <a:lumOff val="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756301" tIns="638674" rIns="1537000" bIns="638674" numCol="1" spcCol="1270" anchor="ctr" anchorCtr="0">
            <a:noAutofit/>
          </a:bodyPr>
          <a:lstStyle/>
          <a:p>
            <a:pPr lvl="0" algn="ctr" defTabSz="2889250">
              <a:lnSpc>
                <a:spcPct val="90000"/>
              </a:lnSpc>
              <a:spcBef>
                <a:spcPct val="0"/>
              </a:spcBef>
              <a:spcAft>
                <a:spcPct val="35000"/>
              </a:spcAft>
            </a:pPr>
            <a:endParaRPr lang="en-US" sz="6500" kern="1200" dirty="0"/>
          </a:p>
        </p:txBody>
      </p:sp>
      <p:sp>
        <p:nvSpPr>
          <p:cNvPr id="10" name="Freeform 9"/>
          <p:cNvSpPr/>
          <p:nvPr/>
        </p:nvSpPr>
        <p:spPr>
          <a:xfrm>
            <a:off x="3791560" y="1210608"/>
            <a:ext cx="5416093" cy="5416093"/>
          </a:xfrm>
          <a:custGeom>
            <a:avLst/>
            <a:gdLst>
              <a:gd name="connsiteX0" fmla="*/ 0 w 5416093"/>
              <a:gd name="connsiteY0" fmla="*/ 2708047 h 5416093"/>
              <a:gd name="connsiteX1" fmla="*/ 2708047 w 5416093"/>
              <a:gd name="connsiteY1" fmla="*/ 0 h 5416093"/>
              <a:gd name="connsiteX2" fmla="*/ 5416094 w 5416093"/>
              <a:gd name="connsiteY2" fmla="*/ 2708047 h 5416093"/>
              <a:gd name="connsiteX3" fmla="*/ 2708047 w 5416093"/>
              <a:gd name="connsiteY3" fmla="*/ 5416094 h 5416093"/>
              <a:gd name="connsiteX4" fmla="*/ 0 w 5416093"/>
              <a:gd name="connsiteY4" fmla="*/ 2708047 h 5416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93" h="5416093">
                <a:moveTo>
                  <a:pt x="0" y="2708047"/>
                </a:moveTo>
                <a:cubicBezTo>
                  <a:pt x="0" y="1212434"/>
                  <a:pt x="1212434" y="0"/>
                  <a:pt x="2708047" y="0"/>
                </a:cubicBezTo>
                <a:cubicBezTo>
                  <a:pt x="4203660" y="0"/>
                  <a:pt x="5416094" y="1212434"/>
                  <a:pt x="5416094" y="2708047"/>
                </a:cubicBezTo>
                <a:cubicBezTo>
                  <a:pt x="5416094" y="4203660"/>
                  <a:pt x="4203660" y="5416094"/>
                  <a:pt x="2708047" y="5416094"/>
                </a:cubicBezTo>
                <a:cubicBezTo>
                  <a:pt x="1212434" y="5416094"/>
                  <a:pt x="0" y="4203660"/>
                  <a:pt x="0" y="2708047"/>
                </a:cubicBezTo>
                <a:close/>
              </a:path>
            </a:pathLst>
          </a:custGeom>
          <a:solidFill>
            <a:schemeClr val="accent4">
              <a:lumMod val="60000"/>
              <a:lumOff val="40000"/>
              <a:alpha val="72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537000" tIns="638674" rIns="756301" bIns="638674" numCol="1" spcCol="1270" anchor="ctr" anchorCtr="0">
            <a:noAutofit/>
          </a:bodyPr>
          <a:lstStyle/>
          <a:p>
            <a:pPr lvl="0" algn="ctr" defTabSz="2889250">
              <a:lnSpc>
                <a:spcPct val="90000"/>
              </a:lnSpc>
              <a:spcBef>
                <a:spcPct val="0"/>
              </a:spcBef>
              <a:spcAft>
                <a:spcPct val="35000"/>
              </a:spcAft>
            </a:pPr>
            <a:endParaRPr lang="en-US" sz="6500" kern="1200" dirty="0"/>
          </a:p>
        </p:txBody>
      </p:sp>
      <p:sp>
        <p:nvSpPr>
          <p:cNvPr id="5" name="TextBox 4"/>
          <p:cNvSpPr txBox="1"/>
          <p:nvPr/>
        </p:nvSpPr>
        <p:spPr>
          <a:xfrm>
            <a:off x="4416378" y="3182243"/>
            <a:ext cx="2798404" cy="1500710"/>
          </a:xfrm>
          <a:prstGeom prst="rect">
            <a:avLst/>
          </a:prstGeom>
          <a:noFill/>
        </p:spPr>
        <p:txBody>
          <a:bodyPr wrap="square" lIns="182880" tIns="146304" rIns="182880" bIns="146304" rtlCol="0">
            <a:noAutofit/>
          </a:bodyPr>
          <a:lstStyle/>
          <a:p>
            <a:pPr algn="ctr">
              <a:lnSpc>
                <a:spcPct val="90000"/>
              </a:lnSpc>
              <a:spcAft>
                <a:spcPts val="600"/>
              </a:spcAft>
            </a:pPr>
            <a:r>
              <a:rPr lang="en-US" sz="2400" dirty="0">
                <a:solidFill>
                  <a:schemeClr val="bg1"/>
                </a:solidFill>
              </a:rPr>
              <a:t>Primary resource managers: Hadoop 1.0+ or Hadoop YARN</a:t>
            </a:r>
          </a:p>
        </p:txBody>
      </p:sp>
      <p:sp>
        <p:nvSpPr>
          <p:cNvPr id="4" name="Rectangle 3"/>
          <p:cNvSpPr/>
          <p:nvPr/>
        </p:nvSpPr>
        <p:spPr>
          <a:xfrm>
            <a:off x="8572652" y="3405928"/>
            <a:ext cx="3228821" cy="646331"/>
          </a:xfrm>
          <a:prstGeom prst="rect">
            <a:avLst/>
          </a:prstGeom>
        </p:spPr>
        <p:txBody>
          <a:bodyPr wrap="square" lIns="0" rIns="0">
            <a:spAutoFit/>
          </a:bodyPr>
          <a:lstStyle/>
          <a:p>
            <a:pPr lvl="0" algn="ctr"/>
            <a:r>
              <a:rPr lang="en-US" sz="3600" dirty="0">
                <a:latin typeface="+mj-lt"/>
              </a:rPr>
              <a:t>Hadoop</a:t>
            </a:r>
          </a:p>
        </p:txBody>
      </p:sp>
      <p:sp>
        <p:nvSpPr>
          <p:cNvPr id="7" name="Rectangle 6"/>
          <p:cNvSpPr/>
          <p:nvPr/>
        </p:nvSpPr>
        <p:spPr>
          <a:xfrm>
            <a:off x="508001" y="3282606"/>
            <a:ext cx="2329918" cy="646331"/>
          </a:xfrm>
          <a:prstGeom prst="rect">
            <a:avLst/>
          </a:prstGeom>
        </p:spPr>
        <p:txBody>
          <a:bodyPr wrap="square" lIns="0" rIns="0">
            <a:spAutoFit/>
          </a:bodyPr>
          <a:lstStyle/>
          <a:p>
            <a:pPr lvl="0" algn="ctr"/>
            <a:r>
              <a:rPr lang="en-US" sz="3600" dirty="0">
                <a:latin typeface="+mj-lt"/>
              </a:rPr>
              <a:t>Spark</a:t>
            </a:r>
          </a:p>
        </p:txBody>
      </p:sp>
      <p:sp>
        <p:nvSpPr>
          <p:cNvPr id="11" name="TextBox 10"/>
          <p:cNvSpPr txBox="1"/>
          <p:nvPr/>
        </p:nvSpPr>
        <p:spPr>
          <a:xfrm>
            <a:off x="2254702" y="2745623"/>
            <a:ext cx="1704188" cy="3902249"/>
          </a:xfrm>
          <a:prstGeom prst="rect">
            <a:avLst/>
          </a:prstGeom>
          <a:noFill/>
        </p:spPr>
        <p:txBody>
          <a:bodyPr wrap="square" lIns="182880" tIns="146304" rIns="182880" bIns="146304" rtlCol="0">
            <a:noAutofit/>
          </a:bodyPr>
          <a:lstStyle/>
          <a:p>
            <a:pPr algn="ctr">
              <a:lnSpc>
                <a:spcPct val="90000"/>
              </a:lnSpc>
              <a:spcAft>
                <a:spcPts val="600"/>
              </a:spcAft>
            </a:pPr>
            <a:r>
              <a:rPr lang="en-US" sz="2000" dirty="0">
                <a:solidFill>
                  <a:schemeClr val="bg1"/>
                </a:solidFill>
              </a:rPr>
              <a:t>Alternative resource managers: </a:t>
            </a:r>
            <a:r>
              <a:rPr lang="en-US" sz="2000" dirty="0" err="1">
                <a:solidFill>
                  <a:schemeClr val="bg1"/>
                </a:solidFill>
              </a:rPr>
              <a:t>Mesos</a:t>
            </a:r>
            <a:r>
              <a:rPr lang="en-US" sz="2000" dirty="0">
                <a:solidFill>
                  <a:schemeClr val="bg1"/>
                </a:solidFill>
              </a:rPr>
              <a:t> or the Spark resource manager</a:t>
            </a:r>
          </a:p>
        </p:txBody>
      </p:sp>
    </p:spTree>
    <p:extLst>
      <p:ext uri="{BB962C8B-B14F-4D97-AF65-F5344CB8AC3E}">
        <p14:creationId xmlns:p14="http://schemas.microsoft.com/office/powerpoint/2010/main" val="1448989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Performance and architecture</a:t>
            </a:r>
          </a:p>
        </p:txBody>
      </p:sp>
    </p:spTree>
    <p:extLst>
      <p:ext uri="{BB962C8B-B14F-4D97-AF65-F5344CB8AC3E}">
        <p14:creationId xmlns:p14="http://schemas.microsoft.com/office/powerpoint/2010/main" val="3870638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0640" y="6433679"/>
            <a:ext cx="1119173" cy="3669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aphicFrame>
        <p:nvGraphicFramePr>
          <p:cNvPr id="25" name="Chart 24"/>
          <p:cNvGraphicFramePr/>
          <p:nvPr>
            <p:extLst>
              <p:ext uri="{D42A27DB-BD31-4B8C-83A1-F6EECF244321}">
                <p14:modId xmlns:p14="http://schemas.microsoft.com/office/powerpoint/2010/main" val="1579995403"/>
              </p:ext>
            </p:extLst>
          </p:nvPr>
        </p:nvGraphicFramePr>
        <p:xfrm>
          <a:off x="5857208" y="861112"/>
          <a:ext cx="4583578" cy="561165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0" y="292082"/>
            <a:ext cx="12161520" cy="946413"/>
          </a:xfrm>
        </p:spPr>
        <p:txBody>
          <a:bodyPr lIns="457200"/>
          <a:lstStyle/>
          <a:p>
            <a:r>
              <a:rPr lang="en-US" dirty="0"/>
              <a:t>Faster data, faster results</a:t>
            </a:r>
          </a:p>
        </p:txBody>
      </p:sp>
      <p:sp>
        <p:nvSpPr>
          <p:cNvPr id="48" name="TextBox 47"/>
          <p:cNvSpPr txBox="1"/>
          <p:nvPr/>
        </p:nvSpPr>
        <p:spPr>
          <a:xfrm>
            <a:off x="8245889" y="2737554"/>
            <a:ext cx="4016646" cy="498598"/>
          </a:xfrm>
          <a:prstGeom prst="rect">
            <a:avLst/>
          </a:prstGeom>
          <a:noFill/>
        </p:spPr>
        <p:txBody>
          <a:bodyPr wrap="square" lIns="0" tIns="0" rIns="0" bIns="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spcBef>
                <a:spcPts val="1224"/>
              </a:spcBef>
              <a:buNone/>
            </a:pPr>
            <a:r>
              <a:rPr lang="en-US" sz="1800" dirty="0">
                <a:solidFill>
                  <a:schemeClr val="accent4"/>
                </a:solidFill>
              </a:rPr>
              <a:t>Spark is fast not just for in-memory, but for on-disk computation too.</a:t>
            </a:r>
          </a:p>
        </p:txBody>
      </p:sp>
      <p:sp>
        <p:nvSpPr>
          <p:cNvPr id="50" name="TextBox 49"/>
          <p:cNvSpPr txBox="1"/>
          <p:nvPr/>
        </p:nvSpPr>
        <p:spPr>
          <a:xfrm>
            <a:off x="6378031" y="6315366"/>
            <a:ext cx="3458931" cy="522204"/>
          </a:xfrm>
          <a:prstGeom prst="rect">
            <a:avLst/>
          </a:prstGeom>
          <a:noFill/>
        </p:spPr>
        <p:txBody>
          <a:bodyPr wrap="square" lIns="91440" tIns="149217" rIns="186521" bIns="149217" rtlCol="0">
            <a:noAutofit/>
          </a:bodyPr>
          <a:lstStyle/>
          <a:p>
            <a:pPr defTabSz="932597">
              <a:lnSpc>
                <a:spcPct val="90000"/>
              </a:lnSpc>
              <a:spcAft>
                <a:spcPts val="612"/>
              </a:spcAft>
            </a:pPr>
            <a:r>
              <a:rPr lang="en-US" u="sng" dirty="0">
                <a:solidFill>
                  <a:srgbClr val="0072C6">
                    <a:lumMod val="60000"/>
                    <a:lumOff val="40000"/>
                  </a:srgbClr>
                </a:solidFill>
                <a:hlinkClick r:id="rId5"/>
              </a:rPr>
              <a:t>tinyurl.com/spark-sort</a:t>
            </a:r>
            <a:endParaRPr lang="en-US" u="sng" dirty="0">
              <a:solidFill>
                <a:srgbClr val="0072C6">
                  <a:lumMod val="60000"/>
                  <a:lumOff val="40000"/>
                </a:srgbClr>
              </a:solidFill>
            </a:endParaRPr>
          </a:p>
        </p:txBody>
      </p:sp>
      <p:grpSp>
        <p:nvGrpSpPr>
          <p:cNvPr id="7" name="Group 6"/>
          <p:cNvGrpSpPr/>
          <p:nvPr/>
        </p:nvGrpSpPr>
        <p:grpSpPr>
          <a:xfrm>
            <a:off x="540089" y="1380830"/>
            <a:ext cx="4643602" cy="4457791"/>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6521" tIns="149217" rIns="186521" bIns="149217" rtlCol="0">
                  <a:noAutofit/>
                </a:bodyPr>
                <a:lstStyle/>
                <a:p>
                  <a:pPr defTabSz="932597">
                    <a:lnSpc>
                      <a:spcPct val="90000"/>
                    </a:lnSpc>
                    <a:spcAft>
                      <a:spcPts val="612"/>
                    </a:spcAft>
                  </a:pPr>
                  <a:r>
                    <a:rPr lang="en-US" b="1" dirty="0">
                      <a:solidFill>
                        <a:srgbClr val="000000">
                          <a:lumMod val="75000"/>
                          <a:lumOff val="25000"/>
                        </a:srgbClr>
                      </a:solidFill>
                    </a:rPr>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58400" y="1719618"/>
                    <a:ext cx="696036" cy="491319"/>
                  </a:xfrm>
                  <a:prstGeom prst="rect">
                    <a:avLst/>
                  </a:prstGeom>
                  <a:noFill/>
                </p:spPr>
                <p:txBody>
                  <a:bodyPr wrap="none" lIns="186521" tIns="149217" rIns="186521" bIns="149217" rtlCol="0">
                    <a:noAutofit/>
                  </a:bodyPr>
                  <a:lstStyle/>
                  <a:p>
                    <a:pPr defTabSz="932597">
                      <a:lnSpc>
                        <a:spcPct val="90000"/>
                      </a:lnSpc>
                      <a:spcAft>
                        <a:spcPts val="612"/>
                      </a:spcAft>
                    </a:pPr>
                    <a:r>
                      <a:rPr lang="en-US" sz="1836" dirty="0">
                        <a:solidFill>
                          <a:srgbClr val="000000">
                            <a:lumMod val="75000"/>
                            <a:lumOff val="25000"/>
                          </a:srgbClr>
                        </a:solidFill>
                      </a:rPr>
                      <a:t>140</a:t>
                    </a:r>
                  </a:p>
                </p:txBody>
              </p:sp>
              <p:sp>
                <p:nvSpPr>
                  <p:cNvPr id="24" name="TextBox 23"/>
                  <p:cNvSpPr txBox="1"/>
                  <p:nvPr/>
                </p:nvSpPr>
                <p:spPr>
                  <a:xfrm>
                    <a:off x="3258400" y="2349690"/>
                    <a:ext cx="696036" cy="491319"/>
                  </a:xfrm>
                  <a:prstGeom prst="rect">
                    <a:avLst/>
                  </a:prstGeom>
                  <a:noFill/>
                </p:spPr>
                <p:txBody>
                  <a:bodyPr wrap="none" lIns="186521" tIns="149217" rIns="186521" bIns="149217" rtlCol="0">
                    <a:noAutofit/>
                  </a:bodyPr>
                  <a:lstStyle/>
                  <a:p>
                    <a:pPr defTabSz="932597">
                      <a:lnSpc>
                        <a:spcPct val="90000"/>
                      </a:lnSpc>
                      <a:spcAft>
                        <a:spcPts val="612"/>
                      </a:spcAft>
                    </a:pPr>
                    <a:r>
                      <a:rPr lang="en-US" sz="1836" dirty="0">
                        <a:solidFill>
                          <a:srgbClr val="000000">
                            <a:lumMod val="75000"/>
                            <a:lumOff val="25000"/>
                          </a:srgbClr>
                        </a:solidFill>
                      </a:rPr>
                      <a:t>120</a:t>
                    </a:r>
                  </a:p>
                </p:txBody>
              </p:sp>
              <p:sp>
                <p:nvSpPr>
                  <p:cNvPr id="26" name="TextBox 25"/>
                  <p:cNvSpPr txBox="1"/>
                  <p:nvPr/>
                </p:nvSpPr>
                <p:spPr>
                  <a:xfrm>
                    <a:off x="3258400" y="2881952"/>
                    <a:ext cx="696036" cy="491319"/>
                  </a:xfrm>
                  <a:prstGeom prst="rect">
                    <a:avLst/>
                  </a:prstGeom>
                  <a:noFill/>
                </p:spPr>
                <p:txBody>
                  <a:bodyPr wrap="none" lIns="186521" tIns="149217" rIns="186521" bIns="149217" rtlCol="0">
                    <a:noAutofit/>
                  </a:bodyPr>
                  <a:lstStyle/>
                  <a:p>
                    <a:pPr defTabSz="932597">
                      <a:lnSpc>
                        <a:spcPct val="90000"/>
                      </a:lnSpc>
                      <a:spcAft>
                        <a:spcPts val="612"/>
                      </a:spcAft>
                    </a:pPr>
                    <a:r>
                      <a:rPr lang="en-US" sz="1836" dirty="0">
                        <a:solidFill>
                          <a:srgbClr val="000000">
                            <a:lumMod val="75000"/>
                            <a:lumOff val="25000"/>
                          </a:srgbClr>
                        </a:solidFill>
                      </a:rPr>
                      <a:t>100</a:t>
                    </a:r>
                  </a:p>
                </p:txBody>
              </p:sp>
              <p:sp>
                <p:nvSpPr>
                  <p:cNvPr id="27" name="TextBox 26"/>
                  <p:cNvSpPr txBox="1"/>
                  <p:nvPr/>
                </p:nvSpPr>
                <p:spPr>
                  <a:xfrm>
                    <a:off x="3357346" y="3402842"/>
                    <a:ext cx="696036" cy="491319"/>
                  </a:xfrm>
                  <a:prstGeom prst="rect">
                    <a:avLst/>
                  </a:prstGeom>
                  <a:noFill/>
                </p:spPr>
                <p:txBody>
                  <a:bodyPr wrap="none" lIns="186521" tIns="149217" rIns="186521" bIns="149217" rtlCol="0">
                    <a:noAutofit/>
                  </a:bodyPr>
                  <a:lstStyle/>
                  <a:p>
                    <a:pPr defTabSz="932597">
                      <a:lnSpc>
                        <a:spcPct val="90000"/>
                      </a:lnSpc>
                      <a:spcAft>
                        <a:spcPts val="612"/>
                      </a:spcAft>
                    </a:pPr>
                    <a:r>
                      <a:rPr lang="en-US" sz="1836" dirty="0">
                        <a:solidFill>
                          <a:srgbClr val="000000">
                            <a:lumMod val="75000"/>
                            <a:lumOff val="25000"/>
                          </a:srgbClr>
                        </a:solidFill>
                      </a:rPr>
                      <a:t>80</a:t>
                    </a:r>
                  </a:p>
                </p:txBody>
              </p:sp>
              <p:sp>
                <p:nvSpPr>
                  <p:cNvPr id="28" name="TextBox 27"/>
                  <p:cNvSpPr txBox="1"/>
                  <p:nvPr/>
                </p:nvSpPr>
                <p:spPr>
                  <a:xfrm>
                    <a:off x="3357346" y="4651612"/>
                    <a:ext cx="696036" cy="491319"/>
                  </a:xfrm>
                  <a:prstGeom prst="rect">
                    <a:avLst/>
                  </a:prstGeom>
                  <a:noFill/>
                </p:spPr>
                <p:txBody>
                  <a:bodyPr wrap="none" lIns="186521" tIns="149217" rIns="186521" bIns="149217" rtlCol="0">
                    <a:noAutofit/>
                  </a:bodyPr>
                  <a:lstStyle/>
                  <a:p>
                    <a:pPr defTabSz="932597">
                      <a:lnSpc>
                        <a:spcPct val="90000"/>
                      </a:lnSpc>
                      <a:spcAft>
                        <a:spcPts val="612"/>
                      </a:spcAft>
                    </a:pPr>
                    <a:r>
                      <a:rPr lang="en-US" sz="1836" dirty="0">
                        <a:solidFill>
                          <a:srgbClr val="000000">
                            <a:lumMod val="75000"/>
                            <a:lumOff val="25000"/>
                          </a:srgbClr>
                        </a:solidFill>
                      </a:rPr>
                      <a:t>40</a:t>
                    </a:r>
                  </a:p>
                </p:txBody>
              </p:sp>
              <p:sp>
                <p:nvSpPr>
                  <p:cNvPr id="29" name="TextBox 28"/>
                  <p:cNvSpPr txBox="1"/>
                  <p:nvPr/>
                </p:nvSpPr>
                <p:spPr>
                  <a:xfrm>
                    <a:off x="3357346" y="5186149"/>
                    <a:ext cx="696036" cy="491319"/>
                  </a:xfrm>
                  <a:prstGeom prst="rect">
                    <a:avLst/>
                  </a:prstGeom>
                  <a:noFill/>
                </p:spPr>
                <p:txBody>
                  <a:bodyPr wrap="none" lIns="186521" tIns="149217" rIns="186521" bIns="149217" rtlCol="0">
                    <a:noAutofit/>
                  </a:bodyPr>
                  <a:lstStyle/>
                  <a:p>
                    <a:pPr defTabSz="932597">
                      <a:lnSpc>
                        <a:spcPct val="90000"/>
                      </a:lnSpc>
                      <a:spcAft>
                        <a:spcPts val="612"/>
                      </a:spcAft>
                    </a:pPr>
                    <a:r>
                      <a:rPr lang="en-US" sz="1836" dirty="0">
                        <a:solidFill>
                          <a:srgbClr val="000000">
                            <a:lumMod val="75000"/>
                            <a:lumOff val="25000"/>
                          </a:srgbClr>
                        </a:solidFill>
                      </a:rPr>
                      <a:t>20</a:t>
                    </a:r>
                  </a:p>
                </p:txBody>
              </p:sp>
              <p:sp>
                <p:nvSpPr>
                  <p:cNvPr id="30" name="TextBox 29"/>
                  <p:cNvSpPr txBox="1"/>
                  <p:nvPr/>
                </p:nvSpPr>
                <p:spPr>
                  <a:xfrm>
                    <a:off x="3500643" y="5727511"/>
                    <a:ext cx="498143" cy="491319"/>
                  </a:xfrm>
                  <a:prstGeom prst="rect">
                    <a:avLst/>
                  </a:prstGeom>
                  <a:noFill/>
                </p:spPr>
                <p:txBody>
                  <a:bodyPr wrap="none" lIns="186521" tIns="149217" rIns="186521" bIns="149217" rtlCol="0">
                    <a:noAutofit/>
                  </a:bodyPr>
                  <a:lstStyle/>
                  <a:p>
                    <a:pPr defTabSz="932597">
                      <a:lnSpc>
                        <a:spcPct val="90000"/>
                      </a:lnSpc>
                      <a:spcAft>
                        <a:spcPts val="612"/>
                      </a:spcAft>
                    </a:pPr>
                    <a:r>
                      <a:rPr lang="en-US" sz="1836" dirty="0">
                        <a:solidFill>
                          <a:srgbClr val="000000">
                            <a:lumMod val="75000"/>
                            <a:lumOff val="25000"/>
                          </a:srgbClr>
                        </a:solidFill>
                      </a:rPr>
                      <a:t>0</a:t>
                    </a:r>
                  </a:p>
                </p:txBody>
              </p:sp>
              <p:sp>
                <p:nvSpPr>
                  <p:cNvPr id="31" name="TextBox 30"/>
                  <p:cNvSpPr txBox="1"/>
                  <p:nvPr/>
                </p:nvSpPr>
                <p:spPr>
                  <a:xfrm>
                    <a:off x="3357346" y="4046564"/>
                    <a:ext cx="696036" cy="491319"/>
                  </a:xfrm>
                  <a:prstGeom prst="rect">
                    <a:avLst/>
                  </a:prstGeom>
                  <a:noFill/>
                </p:spPr>
                <p:txBody>
                  <a:bodyPr wrap="none" lIns="186521" tIns="149217" rIns="186521" bIns="149217" rtlCol="0">
                    <a:noAutofit/>
                  </a:bodyPr>
                  <a:lstStyle/>
                  <a:p>
                    <a:pPr defTabSz="932597">
                      <a:lnSpc>
                        <a:spcPct val="90000"/>
                      </a:lnSpc>
                      <a:spcAft>
                        <a:spcPts val="612"/>
                      </a:spcAft>
                    </a:pPr>
                    <a:r>
                      <a:rPr lang="en-US" sz="1836" dirty="0">
                        <a:solidFill>
                          <a:srgbClr val="000000">
                            <a:lumMod val="75000"/>
                            <a:lumOff val="25000"/>
                          </a:srgbClr>
                        </a:solidFill>
                      </a:rPr>
                      <a:t>60</a:t>
                    </a:r>
                  </a:p>
                </p:txBody>
              </p:sp>
              <p:sp>
                <p:nvSpPr>
                  <p:cNvPr id="32" name="Rectangle 31"/>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33" name="Rectangle 32"/>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34" name="TextBox 33"/>
                  <p:cNvSpPr txBox="1"/>
                  <p:nvPr/>
                </p:nvSpPr>
                <p:spPr>
                  <a:xfrm>
                    <a:off x="4258108" y="2292650"/>
                    <a:ext cx="1375006" cy="485985"/>
                  </a:xfrm>
                  <a:prstGeom prst="rect">
                    <a:avLst/>
                  </a:prstGeom>
                  <a:solidFill>
                    <a:schemeClr val="bg1"/>
                  </a:solidFill>
                </p:spPr>
                <p:txBody>
                  <a:bodyPr wrap="none" lIns="186521" tIns="149217" rIns="186521" bIns="149217" rtlCol="0">
                    <a:noAutofit/>
                  </a:bodyPr>
                  <a:lstStyle/>
                  <a:p>
                    <a:pPr defTabSz="932597">
                      <a:lnSpc>
                        <a:spcPct val="90000"/>
                      </a:lnSpc>
                      <a:spcAft>
                        <a:spcPts val="612"/>
                      </a:spcAft>
                    </a:pPr>
                    <a:r>
                      <a:rPr lang="en-US" sz="2448" dirty="0">
                        <a:solidFill>
                          <a:srgbClr val="000000">
                            <a:lumMod val="75000"/>
                            <a:lumOff val="25000"/>
                          </a:srgbClr>
                        </a:solidFill>
                      </a:rPr>
                      <a:t>Hadoop</a:t>
                    </a:r>
                  </a:p>
                </p:txBody>
              </p:sp>
              <p:sp>
                <p:nvSpPr>
                  <p:cNvPr id="35" name="TextBox 34"/>
                  <p:cNvSpPr txBox="1"/>
                  <p:nvPr/>
                </p:nvSpPr>
                <p:spPr>
                  <a:xfrm>
                    <a:off x="6059605" y="5443181"/>
                    <a:ext cx="914400" cy="914400"/>
                  </a:xfrm>
                  <a:prstGeom prst="rect">
                    <a:avLst/>
                  </a:prstGeom>
                  <a:noFill/>
                </p:spPr>
                <p:txBody>
                  <a:bodyPr wrap="none" lIns="186521" tIns="149217" rIns="186521" bIns="149217" rtlCol="0">
                    <a:noAutofit/>
                  </a:bodyPr>
                  <a:lstStyle/>
                  <a:p>
                    <a:pPr defTabSz="932597">
                      <a:lnSpc>
                        <a:spcPct val="90000"/>
                      </a:lnSpc>
                      <a:spcAft>
                        <a:spcPts val="612"/>
                      </a:spcAft>
                    </a:pPr>
                    <a:r>
                      <a:rPr lang="en-US" sz="2448" dirty="0">
                        <a:solidFill>
                          <a:srgbClr val="000000">
                            <a:lumMod val="75000"/>
                            <a:lumOff val="25000"/>
                          </a:srgbClr>
                        </a:solidFill>
                      </a:rPr>
                      <a:t>Spark </a:t>
                    </a:r>
                  </a:p>
                </p:txBody>
              </p:sp>
            </p:grpSp>
          </p:grpSp>
          <p:sp>
            <p:nvSpPr>
              <p:cNvPr id="11" name="TextBox 10"/>
              <p:cNvSpPr txBox="1"/>
              <p:nvPr/>
            </p:nvSpPr>
            <p:spPr>
              <a:xfrm>
                <a:off x="5357014" y="5635033"/>
                <a:ext cx="681873" cy="481256"/>
              </a:xfrm>
              <a:prstGeom prst="rect">
                <a:avLst/>
              </a:prstGeom>
              <a:noFill/>
            </p:spPr>
            <p:txBody>
              <a:bodyPr wrap="none" lIns="186521" tIns="149217" rIns="186521" bIns="149217" rtlCol="0">
                <a:noAutofit/>
              </a:bodyPr>
              <a:lstStyle/>
              <a:p>
                <a:pPr defTabSz="932597">
                  <a:lnSpc>
                    <a:spcPct val="90000"/>
                  </a:lnSpc>
                  <a:spcAft>
                    <a:spcPts val="612"/>
                  </a:spcAft>
                </a:pPr>
                <a:r>
                  <a:rPr lang="en-US" sz="2040" dirty="0">
                    <a:solidFill>
                      <a:srgbClr val="000000">
                        <a:lumMod val="75000"/>
                        <a:lumOff val="25000"/>
                      </a:srgbClr>
                    </a:solidFill>
                  </a:rPr>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b="1" dirty="0"/>
                <a:t>Running time(s)</a:t>
              </a:r>
            </a:p>
          </p:txBody>
        </p:sp>
      </p:grpSp>
      <p:sp>
        <p:nvSpPr>
          <p:cNvPr id="36" name="TextBox 35"/>
          <p:cNvSpPr txBox="1"/>
          <p:nvPr/>
        </p:nvSpPr>
        <p:spPr>
          <a:xfrm>
            <a:off x="645514" y="6191239"/>
            <a:ext cx="4538177" cy="646331"/>
          </a:xfrm>
          <a:prstGeom prst="rect">
            <a:avLst/>
          </a:prstGeom>
          <a:ln>
            <a:no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defTabSz="932597"/>
            <a:r>
              <a:rPr lang="en-US" dirty="0">
                <a:solidFill>
                  <a:srgbClr val="000000">
                    <a:lumMod val="75000"/>
                    <a:lumOff val="25000"/>
                  </a:srgbClr>
                </a:solidFill>
              </a:rPr>
              <a:t>Logistic regression on a 100-node cluster with 100 GB of data.</a:t>
            </a:r>
          </a:p>
        </p:txBody>
      </p:sp>
      <p:sp>
        <p:nvSpPr>
          <p:cNvPr id="3" name="Rectangle 2"/>
          <p:cNvSpPr/>
          <p:nvPr/>
        </p:nvSpPr>
        <p:spPr>
          <a:xfrm>
            <a:off x="8245889" y="1404788"/>
            <a:ext cx="3758738" cy="1166473"/>
          </a:xfrm>
          <a:prstGeom prst="rect">
            <a:avLst/>
          </a:prstGeom>
        </p:spPr>
        <p:txBody>
          <a:bodyPr wrap="square">
            <a:spAutoFit/>
          </a:bodyPr>
          <a:lstStyle/>
          <a:p>
            <a:pPr defTabSz="932597">
              <a:lnSpc>
                <a:spcPct val="90000"/>
              </a:lnSpc>
              <a:spcAft>
                <a:spcPts val="612"/>
              </a:spcAft>
            </a:pPr>
            <a:r>
              <a:rPr lang="en-US" dirty="0">
                <a:solidFill>
                  <a:schemeClr val="tx2"/>
                </a:solidFill>
              </a:rPr>
              <a:t>Spark is the 2014 Sort Benchmark winner.</a:t>
            </a:r>
          </a:p>
          <a:p>
            <a:pPr defTabSz="932597">
              <a:lnSpc>
                <a:spcPct val="90000"/>
              </a:lnSpc>
              <a:spcAft>
                <a:spcPts val="612"/>
              </a:spcAft>
            </a:pPr>
            <a:r>
              <a:rPr lang="en-US" dirty="0">
                <a:solidFill>
                  <a:schemeClr val="tx2"/>
                </a:solidFill>
              </a:rPr>
              <a:t>3x faster than 2013 winner (Hadoop).</a:t>
            </a:r>
          </a:p>
        </p:txBody>
      </p:sp>
      <p:cxnSp>
        <p:nvCxnSpPr>
          <p:cNvPr id="6" name="Straight Connector 5"/>
          <p:cNvCxnSpPr/>
          <p:nvPr/>
        </p:nvCxnSpPr>
        <p:spPr>
          <a:xfrm flipV="1">
            <a:off x="5545015" y="1238495"/>
            <a:ext cx="0" cy="5338151"/>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6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What makes Spark fast?</a:t>
            </a:r>
          </a:p>
        </p:txBody>
      </p:sp>
      <p:sp>
        <p:nvSpPr>
          <p:cNvPr id="70" name="TextBox 69"/>
          <p:cNvSpPr txBox="1"/>
          <p:nvPr/>
        </p:nvSpPr>
        <p:spPr>
          <a:xfrm>
            <a:off x="0" y="1227679"/>
            <a:ext cx="5622559" cy="424732"/>
          </a:xfrm>
          <a:prstGeom prst="rect">
            <a:avLst/>
          </a:prstGeom>
          <a:noFill/>
        </p:spPr>
        <p:txBody>
          <a:bodyPr wrap="square" lIns="365760" rIns="0">
            <a:no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2400" dirty="0">
                <a:solidFill>
                  <a:srgbClr val="CB3B1D"/>
                </a:solidFill>
                <a:latin typeface="+mj-lt"/>
              </a:rPr>
              <a:t>Data sharing between steps of a job</a:t>
            </a:r>
          </a:p>
        </p:txBody>
      </p:sp>
      <p:sp>
        <p:nvSpPr>
          <p:cNvPr id="74" name="Rectangle 73"/>
          <p:cNvSpPr/>
          <p:nvPr/>
        </p:nvSpPr>
        <p:spPr bwMode="auto">
          <a:xfrm>
            <a:off x="891491" y="2258008"/>
            <a:ext cx="10653492" cy="4041192"/>
          </a:xfrm>
          <a:prstGeom prst="rect">
            <a:avLst/>
          </a:prstGeom>
          <a:solidFill>
            <a:schemeClr val="bg1"/>
          </a:solidFill>
          <a:ln w="63500">
            <a:solidFill>
              <a:srgbClr val="D9491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grpSp>
        <p:nvGrpSpPr>
          <p:cNvPr id="24" name="Group 23"/>
          <p:cNvGrpSpPr/>
          <p:nvPr/>
        </p:nvGrpSpPr>
        <p:grpSpPr>
          <a:xfrm>
            <a:off x="1186550" y="2478899"/>
            <a:ext cx="9948147" cy="857810"/>
            <a:chOff x="1186550" y="2628187"/>
            <a:chExt cx="9948147" cy="857810"/>
          </a:xfrm>
        </p:grpSpPr>
        <p:sp>
          <p:nvSpPr>
            <p:cNvPr id="71" name="TextBox 70"/>
            <p:cNvSpPr txBox="1"/>
            <p:nvPr/>
          </p:nvSpPr>
          <p:spPr>
            <a:xfrm>
              <a:off x="1186550" y="2895066"/>
              <a:ext cx="1948569" cy="59093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traditional MapReduce</a:t>
              </a:r>
            </a:p>
          </p:txBody>
        </p:sp>
        <p:grpSp>
          <p:nvGrpSpPr>
            <p:cNvPr id="4" name="Group 3"/>
            <p:cNvGrpSpPr/>
            <p:nvPr/>
          </p:nvGrpSpPr>
          <p:grpSpPr>
            <a:xfrm>
              <a:off x="3256233" y="2628187"/>
              <a:ext cx="7878464" cy="800114"/>
              <a:chOff x="3256233" y="2628187"/>
              <a:chExt cx="7878464" cy="800114"/>
            </a:xfrm>
          </p:grpSpPr>
          <p:sp>
            <p:nvSpPr>
              <p:cNvPr id="5" name="Flowchart: Magnetic Disk 4"/>
              <p:cNvSpPr/>
              <p:nvPr/>
            </p:nvSpPr>
            <p:spPr bwMode="auto">
              <a:xfrm>
                <a:off x="3256233"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6" name="Flowchart: Magnetic Disk 5"/>
              <p:cNvSpPr/>
              <p:nvPr/>
            </p:nvSpPr>
            <p:spPr bwMode="auto">
              <a:xfrm>
                <a:off x="6370851"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7" name="Flowchart: Magnetic Disk 6"/>
              <p:cNvSpPr/>
              <p:nvPr/>
            </p:nvSpPr>
            <p:spPr bwMode="auto">
              <a:xfrm>
                <a:off x="9772175" y="3008843"/>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cxnSp>
            <p:nvCxnSpPr>
              <p:cNvPr id="13" name="Straight Arrow Connector 12"/>
              <p:cNvCxnSpPr/>
              <p:nvPr/>
            </p:nvCxnSpPr>
            <p:spPr>
              <a:xfrm flipV="1">
                <a:off x="403823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20772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934809" y="3208522"/>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584038" y="3242588"/>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622559" y="321645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85329" y="263689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0" name="TextBox 19"/>
              <p:cNvSpPr txBox="1"/>
              <p:nvPr/>
            </p:nvSpPr>
            <p:spPr>
              <a:xfrm>
                <a:off x="5169649" y="2636148"/>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1" name="TextBox 20"/>
              <p:cNvSpPr txBox="1"/>
              <p:nvPr/>
            </p:nvSpPr>
            <p:spPr>
              <a:xfrm>
                <a:off x="6707890" y="2646994"/>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2" name="TextBox 21"/>
              <p:cNvSpPr txBox="1"/>
              <p:nvPr/>
            </p:nvSpPr>
            <p:spPr>
              <a:xfrm>
                <a:off x="8481899" y="262818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 </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37" name="Rectangle 36"/>
              <p:cNvSpPr/>
              <p:nvPr/>
            </p:nvSpPr>
            <p:spPr bwMode="auto">
              <a:xfrm>
                <a:off x="4696978"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sp>
            <p:nvSpPr>
              <p:cNvPr id="38" name="Rectangle 37"/>
              <p:cNvSpPr/>
              <p:nvPr/>
            </p:nvSpPr>
            <p:spPr bwMode="auto">
              <a:xfrm>
                <a:off x="7861887"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2</a:t>
                </a:r>
              </a:p>
            </p:txBody>
          </p:sp>
        </p:grpSp>
      </p:grpSp>
      <p:grpSp>
        <p:nvGrpSpPr>
          <p:cNvPr id="23" name="Group 22"/>
          <p:cNvGrpSpPr/>
          <p:nvPr/>
        </p:nvGrpSpPr>
        <p:grpSpPr>
          <a:xfrm>
            <a:off x="1215010" y="3933446"/>
            <a:ext cx="6553475" cy="2081783"/>
            <a:chOff x="1215010" y="3784158"/>
            <a:chExt cx="6553475" cy="2081783"/>
          </a:xfrm>
        </p:grpSpPr>
        <p:sp>
          <p:nvSpPr>
            <p:cNvPr id="50" name="Flowchart: Magnetic Disk 49"/>
            <p:cNvSpPr/>
            <p:nvPr/>
          </p:nvSpPr>
          <p:spPr bwMode="auto">
            <a:xfrm>
              <a:off x="3278442" y="4261287"/>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pic>
          <p:nvPicPr>
            <p:cNvPr id="5122"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2" y="4126271"/>
              <a:ext cx="980609" cy="6894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1" y="5176450"/>
              <a:ext cx="980609" cy="68949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696978" y="4313564"/>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cxnSp>
          <p:nvCxnSpPr>
            <p:cNvPr id="55" name="Straight Arrow Connector 54"/>
            <p:cNvCxnSpPr/>
            <p:nvPr/>
          </p:nvCxnSpPr>
          <p:spPr>
            <a:xfrm flipV="1">
              <a:off x="403823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85329" y="3784158"/>
              <a:ext cx="1456479" cy="528723"/>
            </a:xfrm>
            <a:prstGeom prst="rect">
              <a:avLst/>
            </a:prstGeom>
            <a:noFill/>
          </p:spPr>
          <p:txBody>
            <a:bodyPr wrap="none" lIns="186521" tIns="149217" rIns="186521" bIns="149217" rtlCol="0">
              <a:noAutofit/>
            </a:bodyPr>
            <a:lstStyle/>
            <a:p>
              <a:pPr algn="ctr" defTabSz="932597">
                <a:lnSpc>
                  <a:spcPct val="50000"/>
                </a:lnSpc>
                <a:spcAft>
                  <a:spcPts val="612"/>
                </a:spcAft>
              </a:pPr>
              <a:r>
                <a:rPr lang="en-US" sz="1400" dirty="0">
                  <a:solidFill>
                    <a:srgbClr val="000000">
                      <a:lumMod val="75000"/>
                      <a:lumOff val="25000"/>
                    </a:srgbClr>
                  </a:solidFill>
                </a:rPr>
                <a:t>Reads and writes</a:t>
              </a:r>
            </a:p>
            <a:p>
              <a:pPr algn="ctr" defTabSz="932597">
                <a:lnSpc>
                  <a:spcPct val="50000"/>
                </a:lnSpc>
                <a:spcAft>
                  <a:spcPts val="612"/>
                </a:spcAft>
              </a:pPr>
              <a:r>
                <a:rPr lang="en-US" sz="1400" dirty="0">
                  <a:solidFill>
                    <a:srgbClr val="000000">
                      <a:lumMod val="75000"/>
                      <a:lumOff val="25000"/>
                    </a:srgbClr>
                  </a:solidFill>
                </a:rPr>
                <a:t> from HDFS</a:t>
              </a:r>
            </a:p>
          </p:txBody>
        </p:sp>
        <p:cxnSp>
          <p:nvCxnSpPr>
            <p:cNvPr id="57" name="Straight Arrow Connector 56"/>
            <p:cNvCxnSpPr/>
            <p:nvPr/>
          </p:nvCxnSpPr>
          <p:spPr>
            <a:xfrm flipV="1">
              <a:off x="562255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217826" y="552549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826"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215010" y="4332908"/>
              <a:ext cx="1206095" cy="3416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Spark</a:t>
              </a:r>
            </a:p>
          </p:txBody>
        </p:sp>
        <p:cxnSp>
          <p:nvCxnSpPr>
            <p:cNvPr id="9" name="Elbow Connector 8"/>
            <p:cNvCxnSpPr>
              <a:endCxn id="53" idx="1"/>
            </p:cNvCxnSpPr>
            <p:nvPr/>
          </p:nvCxnSpPr>
          <p:spPr>
            <a:xfrm rot="16200000" flipH="1">
              <a:off x="5517443" y="4805098"/>
              <a:ext cx="1050180" cy="382016"/>
            </a:xfrm>
            <a:prstGeom prst="bentConnector2">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3524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2626"/>
            <a:ext cx="12187163" cy="946413"/>
          </a:xfrm>
        </p:spPr>
        <p:txBody>
          <a:bodyPr lIns="457200"/>
          <a:lstStyle/>
          <a:p>
            <a:r>
              <a:rPr lang="en-US" dirty="0"/>
              <a:t>Spark cluster architecture</a:t>
            </a:r>
          </a:p>
        </p:txBody>
      </p:sp>
      <p:grpSp>
        <p:nvGrpSpPr>
          <p:cNvPr id="48" name="Group 47"/>
          <p:cNvGrpSpPr/>
          <p:nvPr/>
        </p:nvGrpSpPr>
        <p:grpSpPr>
          <a:xfrm>
            <a:off x="10033764" y="4838196"/>
            <a:ext cx="690617" cy="797857"/>
            <a:chOff x="5300645" y="4832324"/>
            <a:chExt cx="690617" cy="797857"/>
          </a:xfrm>
        </p:grpSpPr>
        <p:cxnSp>
          <p:nvCxnSpPr>
            <p:cNvPr id="23" name="Straight Arrow Connector 22"/>
            <p:cNvCxnSpPr>
              <a:endCxn id="76" idx="2"/>
            </p:cNvCxnSpPr>
            <p:nvPr/>
          </p:nvCxnSpPr>
          <p:spPr>
            <a:xfrm flipV="1">
              <a:off x="5631612" y="4832324"/>
              <a:ext cx="2816" cy="797857"/>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300645" y="5123763"/>
              <a:ext cx="690617" cy="243860"/>
            </a:xfrm>
            <a:prstGeom prst="rect">
              <a:avLst/>
            </a:prstGeom>
            <a:solidFill>
              <a:schemeClr val="bg1"/>
            </a:solid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tx2"/>
                  </a:solidFill>
                </a:rPr>
                <a:t>Read</a:t>
              </a:r>
            </a:p>
          </p:txBody>
        </p:sp>
      </p:grpSp>
      <p:grpSp>
        <p:nvGrpSpPr>
          <p:cNvPr id="57" name="Group 56"/>
          <p:cNvGrpSpPr/>
          <p:nvPr/>
        </p:nvGrpSpPr>
        <p:grpSpPr>
          <a:xfrm>
            <a:off x="8425018" y="4838196"/>
            <a:ext cx="690617" cy="1386392"/>
            <a:chOff x="5300645" y="4832324"/>
            <a:chExt cx="690617" cy="1386392"/>
          </a:xfrm>
        </p:grpSpPr>
        <p:cxnSp>
          <p:nvCxnSpPr>
            <p:cNvPr id="58" name="Straight Arrow Connector 57"/>
            <p:cNvCxnSpPr>
              <a:endCxn id="69" idx="2"/>
            </p:cNvCxnSpPr>
            <p:nvPr/>
          </p:nvCxnSpPr>
          <p:spPr>
            <a:xfrm flipV="1">
              <a:off x="5624150" y="4832324"/>
              <a:ext cx="10278" cy="138639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300645" y="5123763"/>
              <a:ext cx="690617" cy="243860"/>
            </a:xfrm>
            <a:prstGeom prst="rect">
              <a:avLst/>
            </a:prstGeom>
            <a:solidFill>
              <a:schemeClr val="bg1"/>
            </a:solid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tx2"/>
                  </a:solidFill>
                </a:rPr>
                <a:t>Read</a:t>
              </a:r>
            </a:p>
          </p:txBody>
        </p:sp>
      </p:grpSp>
      <p:grpSp>
        <p:nvGrpSpPr>
          <p:cNvPr id="60" name="Group 59"/>
          <p:cNvGrpSpPr/>
          <p:nvPr/>
        </p:nvGrpSpPr>
        <p:grpSpPr>
          <a:xfrm>
            <a:off x="6806705" y="4838196"/>
            <a:ext cx="690617" cy="797857"/>
            <a:chOff x="5300645" y="4832324"/>
            <a:chExt cx="690617" cy="797857"/>
          </a:xfrm>
        </p:grpSpPr>
        <p:cxnSp>
          <p:nvCxnSpPr>
            <p:cNvPr id="61" name="Straight Arrow Connector 60"/>
            <p:cNvCxnSpPr>
              <a:endCxn id="8" idx="2"/>
            </p:cNvCxnSpPr>
            <p:nvPr/>
          </p:nvCxnSpPr>
          <p:spPr>
            <a:xfrm flipV="1">
              <a:off x="5655199" y="4832324"/>
              <a:ext cx="1862" cy="797857"/>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300645" y="5123763"/>
              <a:ext cx="690617" cy="243860"/>
            </a:xfrm>
            <a:prstGeom prst="rect">
              <a:avLst/>
            </a:prstGeom>
            <a:solidFill>
              <a:schemeClr val="bg1"/>
            </a:solid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tx2"/>
                  </a:solidFill>
                </a:rPr>
                <a:t>Read</a:t>
              </a:r>
            </a:p>
          </p:txBody>
        </p:sp>
      </p:grpSp>
      <p:sp>
        <p:nvSpPr>
          <p:cNvPr id="51" name="TextBox 50"/>
          <p:cNvSpPr txBox="1"/>
          <p:nvPr/>
        </p:nvSpPr>
        <p:spPr>
          <a:xfrm>
            <a:off x="-16718" y="2582863"/>
            <a:ext cx="5552514" cy="2797689"/>
          </a:xfrm>
          <a:prstGeom prst="rect">
            <a:avLst/>
          </a:prstGeom>
        </p:spPr>
        <p:txBody>
          <a:bodyPr wrap="square" lIns="365760">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98442" lvl="1" indent="-285750">
              <a:lnSpc>
                <a:spcPct val="90000"/>
              </a:lnSpc>
              <a:spcAft>
                <a:spcPts val="612"/>
              </a:spcAft>
              <a:buFont typeface="Arial" panose="020B0604020202020204" pitchFamily="34" charset="0"/>
              <a:buChar char="•"/>
            </a:pPr>
            <a:r>
              <a:rPr lang="en-US" sz="1800" dirty="0"/>
              <a:t>The driver runs the user’s main function and executes the various parallel operations on the worker nodes.  </a:t>
            </a:r>
          </a:p>
          <a:p>
            <a:pPr marL="398442" lvl="1" indent="-285750">
              <a:lnSpc>
                <a:spcPct val="90000"/>
              </a:lnSpc>
              <a:spcAft>
                <a:spcPts val="612"/>
              </a:spcAft>
              <a:buFont typeface="Arial" panose="020B0604020202020204" pitchFamily="34" charset="0"/>
              <a:buChar char="•"/>
            </a:pPr>
            <a:r>
              <a:rPr lang="en-US" sz="1800" dirty="0"/>
              <a:t>The driver collects the results of the operations.</a:t>
            </a:r>
          </a:p>
          <a:p>
            <a:pPr marL="398442" lvl="1" indent="-285750">
              <a:lnSpc>
                <a:spcPct val="90000"/>
              </a:lnSpc>
              <a:spcAft>
                <a:spcPts val="612"/>
              </a:spcAft>
              <a:buFont typeface="Arial" panose="020B0604020202020204" pitchFamily="34" charset="0"/>
              <a:buChar char="•"/>
            </a:pPr>
            <a:r>
              <a:rPr lang="en-US" sz="1800" dirty="0"/>
              <a:t>Worker nodes read and write data from/to Hadoop distributed file system (HDFS).</a:t>
            </a:r>
          </a:p>
          <a:p>
            <a:pPr marL="398442" lvl="1" indent="-285750">
              <a:lnSpc>
                <a:spcPct val="90000"/>
              </a:lnSpc>
              <a:spcAft>
                <a:spcPts val="612"/>
              </a:spcAft>
              <a:buFont typeface="Arial" panose="020B0604020202020204" pitchFamily="34" charset="0"/>
              <a:buChar char="•"/>
            </a:pPr>
            <a:r>
              <a:rPr lang="en-US" sz="1800" dirty="0"/>
              <a:t>Worker nodes also cache transformed data </a:t>
            </a:r>
            <a:br>
              <a:rPr lang="en-US" sz="1800" dirty="0"/>
            </a:br>
            <a:r>
              <a:rPr lang="en-US" sz="1800" dirty="0"/>
              <a:t>in-memory as RDDs.</a:t>
            </a:r>
          </a:p>
        </p:txBody>
      </p:sp>
      <p:sp>
        <p:nvSpPr>
          <p:cNvPr id="9" name="Rounded Rectangle 8"/>
          <p:cNvSpPr/>
          <p:nvPr/>
        </p:nvSpPr>
        <p:spPr bwMode="auto">
          <a:xfrm>
            <a:off x="6484863" y="5599037"/>
            <a:ext cx="4563252" cy="106254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grpSp>
        <p:nvGrpSpPr>
          <p:cNvPr id="32" name="Group 31"/>
          <p:cNvGrpSpPr/>
          <p:nvPr/>
        </p:nvGrpSpPr>
        <p:grpSpPr>
          <a:xfrm>
            <a:off x="7402790" y="2315761"/>
            <a:ext cx="2743200" cy="640080"/>
            <a:chOff x="2092727" y="2366125"/>
            <a:chExt cx="2743200" cy="640080"/>
          </a:xfrm>
        </p:grpSpPr>
        <p:sp>
          <p:nvSpPr>
            <p:cNvPr id="5" name="Rectangle 4"/>
            <p:cNvSpPr/>
            <p:nvPr/>
          </p:nvSpPr>
          <p:spPr bwMode="auto">
            <a:xfrm>
              <a:off x="2092727" y="2366125"/>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a:solidFill>
                  <a:srgbClr val="FFFFFF"/>
                </a:solidFill>
                <a:ea typeface="Segoe UI" pitchFamily="34" charset="0"/>
                <a:cs typeface="Segoe UI" pitchFamily="34" charset="0"/>
              </a:endParaRPr>
            </a:p>
          </p:txBody>
        </p:sp>
        <p:sp>
          <p:nvSpPr>
            <p:cNvPr id="10" name="TextBox 9"/>
            <p:cNvSpPr txBox="1"/>
            <p:nvPr/>
          </p:nvSpPr>
          <p:spPr>
            <a:xfrm>
              <a:off x="2362160" y="2468154"/>
              <a:ext cx="2204335" cy="436022"/>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tx2"/>
                  </a:solidFill>
                </a:rPr>
                <a:t>Cluster manager</a:t>
              </a:r>
            </a:p>
          </p:txBody>
        </p:sp>
      </p:grpSp>
      <p:sp>
        <p:nvSpPr>
          <p:cNvPr id="14" name="TextBox 13"/>
          <p:cNvSpPr txBox="1"/>
          <p:nvPr/>
        </p:nvSpPr>
        <p:spPr>
          <a:xfrm>
            <a:off x="8291560" y="6259749"/>
            <a:ext cx="932603" cy="436022"/>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rgbClr val="FFFFFF"/>
                </a:solidFill>
              </a:rPr>
              <a:t>HDFS</a:t>
            </a:r>
          </a:p>
        </p:txBody>
      </p:sp>
      <p:sp>
        <p:nvSpPr>
          <p:cNvPr id="15" name="Rectangle 14"/>
          <p:cNvSpPr/>
          <p:nvPr/>
        </p:nvSpPr>
        <p:spPr bwMode="auto">
          <a:xfrm>
            <a:off x="6746147" y="5717674"/>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9704300" y="3512276"/>
            <a:ext cx="1356515" cy="327015"/>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bg1"/>
                </a:solidFill>
              </a:rPr>
              <a:t>Worker node</a:t>
            </a:r>
          </a:p>
        </p:txBody>
      </p:sp>
      <p:grpSp>
        <p:nvGrpSpPr>
          <p:cNvPr id="46" name="Group 45"/>
          <p:cNvGrpSpPr/>
          <p:nvPr/>
        </p:nvGrpSpPr>
        <p:grpSpPr>
          <a:xfrm>
            <a:off x="6484863" y="3466596"/>
            <a:ext cx="4560941" cy="1371600"/>
            <a:chOff x="636747" y="3573147"/>
            <a:chExt cx="4560941" cy="1371600"/>
          </a:xfrm>
        </p:grpSpPr>
        <p:sp>
          <p:nvSpPr>
            <p:cNvPr id="8" name="Rectangle 7"/>
            <p:cNvSpPr/>
            <p:nvPr/>
          </p:nvSpPr>
          <p:spPr bwMode="auto">
            <a:xfrm>
              <a:off x="636747" y="3573147"/>
              <a:ext cx="1356515" cy="13716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1" name="TextBox 10"/>
            <p:cNvSpPr txBox="1"/>
            <p:nvPr/>
          </p:nvSpPr>
          <p:spPr>
            <a:xfrm>
              <a:off x="643097" y="3609893"/>
              <a:ext cx="1348437" cy="327015"/>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bg1"/>
                  </a:solidFill>
                </a:rPr>
                <a:t>Worker node</a:t>
              </a:r>
            </a:p>
          </p:txBody>
        </p:sp>
        <p:sp>
          <p:nvSpPr>
            <p:cNvPr id="24" name="Rectangle 23"/>
            <p:cNvSpPr/>
            <p:nvPr/>
          </p:nvSpPr>
          <p:spPr bwMode="auto">
            <a:xfrm>
              <a:off x="902070" y="447713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12166" y="4009281"/>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31" name="TextBox 30"/>
            <p:cNvSpPr txBox="1"/>
            <p:nvPr/>
          </p:nvSpPr>
          <p:spPr>
            <a:xfrm>
              <a:off x="974744" y="4059475"/>
              <a:ext cx="690617" cy="243860"/>
            </a:xfrm>
            <a:prstGeom prst="rect">
              <a:avLst/>
            </a:prstGeom>
            <a:noFill/>
          </p:spPr>
          <p:txBody>
            <a:bodyPr wrap="none" lIns="182880"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Cache</a:t>
              </a:r>
              <a:r>
                <a:rPr lang="en-US" sz="1224" dirty="0">
                  <a:gradFill>
                    <a:gsLst>
                      <a:gs pos="2917">
                        <a:srgbClr val="000000"/>
                      </a:gs>
                      <a:gs pos="30000">
                        <a:srgbClr val="000000"/>
                      </a:gs>
                    </a:gsLst>
                    <a:lin ang="5400000" scaled="0"/>
                  </a:gradFill>
                </a:rPr>
                <a:t> </a:t>
              </a:r>
            </a:p>
          </p:txBody>
        </p:sp>
        <p:sp>
          <p:nvSpPr>
            <p:cNvPr id="37" name="TextBox 36"/>
            <p:cNvSpPr txBox="1"/>
            <p:nvPr/>
          </p:nvSpPr>
          <p:spPr>
            <a:xfrm>
              <a:off x="969696" y="4527327"/>
              <a:ext cx="690617" cy="243860"/>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Task</a:t>
              </a:r>
            </a:p>
          </p:txBody>
        </p:sp>
        <p:sp>
          <p:nvSpPr>
            <p:cNvPr id="69" name="Rectangle 68"/>
            <p:cNvSpPr/>
            <p:nvPr/>
          </p:nvSpPr>
          <p:spPr bwMode="auto">
            <a:xfrm>
              <a:off x="2232427" y="3573147"/>
              <a:ext cx="1356515" cy="13716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70" name="TextBox 69"/>
            <p:cNvSpPr txBox="1"/>
            <p:nvPr/>
          </p:nvSpPr>
          <p:spPr>
            <a:xfrm>
              <a:off x="2238777" y="3609893"/>
              <a:ext cx="1348437" cy="327015"/>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bg1"/>
                  </a:solidFill>
                </a:rPr>
                <a:t>Worker node</a:t>
              </a:r>
            </a:p>
          </p:txBody>
        </p:sp>
        <p:sp>
          <p:nvSpPr>
            <p:cNvPr id="71" name="Rectangle 70"/>
            <p:cNvSpPr/>
            <p:nvPr/>
          </p:nvSpPr>
          <p:spPr bwMode="auto">
            <a:xfrm>
              <a:off x="2497750" y="447713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73" name="Rectangle 72"/>
            <p:cNvSpPr/>
            <p:nvPr/>
          </p:nvSpPr>
          <p:spPr bwMode="auto">
            <a:xfrm>
              <a:off x="2507846" y="4009281"/>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74" name="TextBox 73"/>
            <p:cNvSpPr txBox="1"/>
            <p:nvPr/>
          </p:nvSpPr>
          <p:spPr>
            <a:xfrm>
              <a:off x="2570424" y="4059475"/>
              <a:ext cx="690617" cy="243860"/>
            </a:xfrm>
            <a:prstGeom prst="rect">
              <a:avLst/>
            </a:prstGeom>
            <a:noFill/>
          </p:spPr>
          <p:txBody>
            <a:bodyPr wrap="none" lIns="182880"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Cache</a:t>
              </a:r>
              <a:r>
                <a:rPr lang="en-US" sz="1224" dirty="0">
                  <a:gradFill>
                    <a:gsLst>
                      <a:gs pos="2917">
                        <a:srgbClr val="000000"/>
                      </a:gs>
                      <a:gs pos="30000">
                        <a:srgbClr val="000000"/>
                      </a:gs>
                    </a:gsLst>
                    <a:lin ang="5400000" scaled="0"/>
                  </a:gradFill>
                </a:rPr>
                <a:t> </a:t>
              </a:r>
            </a:p>
          </p:txBody>
        </p:sp>
        <p:sp>
          <p:nvSpPr>
            <p:cNvPr id="75" name="TextBox 74"/>
            <p:cNvSpPr txBox="1"/>
            <p:nvPr/>
          </p:nvSpPr>
          <p:spPr>
            <a:xfrm>
              <a:off x="2565376" y="4527327"/>
              <a:ext cx="690617" cy="243860"/>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Task</a:t>
              </a:r>
            </a:p>
          </p:txBody>
        </p:sp>
        <p:sp>
          <p:nvSpPr>
            <p:cNvPr id="76" name="Rectangle 75"/>
            <p:cNvSpPr/>
            <p:nvPr/>
          </p:nvSpPr>
          <p:spPr bwMode="auto">
            <a:xfrm>
              <a:off x="3841173" y="3573147"/>
              <a:ext cx="1356515" cy="13716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77" name="TextBox 76"/>
            <p:cNvSpPr txBox="1"/>
            <p:nvPr/>
          </p:nvSpPr>
          <p:spPr>
            <a:xfrm>
              <a:off x="3847523" y="3609893"/>
              <a:ext cx="1348437" cy="327015"/>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bg1"/>
                  </a:solidFill>
                </a:rPr>
                <a:t>Worker node</a:t>
              </a:r>
            </a:p>
          </p:txBody>
        </p:sp>
        <p:sp>
          <p:nvSpPr>
            <p:cNvPr id="78" name="Rectangle 77"/>
            <p:cNvSpPr/>
            <p:nvPr/>
          </p:nvSpPr>
          <p:spPr bwMode="auto">
            <a:xfrm>
              <a:off x="4106496" y="447713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81" name="Rectangle 80"/>
            <p:cNvSpPr/>
            <p:nvPr/>
          </p:nvSpPr>
          <p:spPr bwMode="auto">
            <a:xfrm>
              <a:off x="4116592" y="4009281"/>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82" name="TextBox 81"/>
            <p:cNvSpPr txBox="1"/>
            <p:nvPr/>
          </p:nvSpPr>
          <p:spPr>
            <a:xfrm>
              <a:off x="4179170" y="4059475"/>
              <a:ext cx="690617" cy="243860"/>
            </a:xfrm>
            <a:prstGeom prst="rect">
              <a:avLst/>
            </a:prstGeom>
            <a:noFill/>
          </p:spPr>
          <p:txBody>
            <a:bodyPr wrap="none" lIns="182880"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Cache</a:t>
              </a:r>
              <a:r>
                <a:rPr lang="en-US" sz="1224" dirty="0">
                  <a:gradFill>
                    <a:gsLst>
                      <a:gs pos="2917">
                        <a:srgbClr val="000000"/>
                      </a:gs>
                      <a:gs pos="30000">
                        <a:srgbClr val="000000"/>
                      </a:gs>
                    </a:gsLst>
                    <a:lin ang="5400000" scaled="0"/>
                  </a:gradFill>
                </a:rPr>
                <a:t> </a:t>
              </a:r>
            </a:p>
          </p:txBody>
        </p:sp>
        <p:sp>
          <p:nvSpPr>
            <p:cNvPr id="83" name="TextBox 82"/>
            <p:cNvSpPr txBox="1"/>
            <p:nvPr/>
          </p:nvSpPr>
          <p:spPr>
            <a:xfrm>
              <a:off x="4174122" y="4527327"/>
              <a:ext cx="690617" cy="243860"/>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Task</a:t>
              </a:r>
            </a:p>
          </p:txBody>
        </p:sp>
      </p:grpSp>
      <p:cxnSp>
        <p:nvCxnSpPr>
          <p:cNvPr id="44" name="Straight Arrow Connector 43"/>
          <p:cNvCxnSpPr>
            <a:stCxn id="5" idx="2"/>
          </p:cNvCxnSpPr>
          <p:nvPr/>
        </p:nvCxnSpPr>
        <p:spPr>
          <a:xfrm flipH="1">
            <a:off x="8766312" y="2955841"/>
            <a:ext cx="8078" cy="509194"/>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2" idx="2"/>
            <a:endCxn id="5" idx="0"/>
          </p:cNvCxnSpPr>
          <p:nvPr/>
        </p:nvCxnSpPr>
        <p:spPr>
          <a:xfrm>
            <a:off x="8774390" y="1937219"/>
            <a:ext cx="0" cy="37854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7402790" y="1297139"/>
            <a:ext cx="2743200" cy="640080"/>
            <a:chOff x="2092727" y="1291267"/>
            <a:chExt cx="2743200" cy="640080"/>
          </a:xfrm>
        </p:grpSpPr>
        <p:sp>
          <p:nvSpPr>
            <p:cNvPr id="72" name="Rectangle 71"/>
            <p:cNvSpPr/>
            <p:nvPr/>
          </p:nvSpPr>
          <p:spPr bwMode="auto">
            <a:xfrm>
              <a:off x="2092727" y="1291267"/>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ea typeface="Segoe UI" pitchFamily="34" charset="0"/>
                <a:cs typeface="Segoe UI" pitchFamily="34" charset="0"/>
              </a:endParaRPr>
            </a:p>
          </p:txBody>
        </p:sp>
        <p:sp>
          <p:nvSpPr>
            <p:cNvPr id="80" name="TextBox 79"/>
            <p:cNvSpPr txBox="1"/>
            <p:nvPr/>
          </p:nvSpPr>
          <p:spPr>
            <a:xfrm>
              <a:off x="2362160" y="1393296"/>
              <a:ext cx="2204335" cy="436022"/>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tx2"/>
                  </a:solidFill>
                </a:rPr>
                <a:t>Driver program</a:t>
              </a:r>
              <a:br>
                <a:rPr lang="en-US" sz="1600" dirty="0">
                  <a:solidFill>
                    <a:schemeClr val="tx2"/>
                  </a:solidFill>
                </a:rPr>
              </a:br>
              <a:r>
                <a:rPr lang="en-US" sz="1600" dirty="0">
                  <a:solidFill>
                    <a:schemeClr val="tx2"/>
                  </a:solidFill>
                </a:rPr>
                <a:t>SparkContext</a:t>
              </a:r>
            </a:p>
          </p:txBody>
        </p:sp>
      </p:grpSp>
      <p:sp>
        <p:nvSpPr>
          <p:cNvPr id="63" name="Rectangle 62"/>
          <p:cNvSpPr/>
          <p:nvPr/>
        </p:nvSpPr>
        <p:spPr bwMode="auto">
          <a:xfrm>
            <a:off x="8335589" y="5717674"/>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64" name="Rectangle 63"/>
          <p:cNvSpPr/>
          <p:nvPr/>
        </p:nvSpPr>
        <p:spPr bwMode="auto">
          <a:xfrm>
            <a:off x="9951797" y="5717674"/>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65" name="Rectangle 64"/>
          <p:cNvSpPr/>
          <p:nvPr/>
        </p:nvSpPr>
        <p:spPr bwMode="auto">
          <a:xfrm>
            <a:off x="9143693" y="6195318"/>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66" name="Rectangle 65"/>
          <p:cNvSpPr/>
          <p:nvPr/>
        </p:nvSpPr>
        <p:spPr bwMode="auto">
          <a:xfrm>
            <a:off x="7546161" y="6195318"/>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cxnSp>
        <p:nvCxnSpPr>
          <p:cNvPr id="7" name="Elbow Connector 6"/>
          <p:cNvCxnSpPr>
            <a:stCxn id="8" idx="0"/>
          </p:cNvCxnSpPr>
          <p:nvPr/>
        </p:nvCxnSpPr>
        <p:spPr>
          <a:xfrm rot="5400000" flipH="1" flipV="1">
            <a:off x="7121542" y="3013379"/>
            <a:ext cx="494796" cy="411638"/>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76" idx="0"/>
          </p:cNvCxnSpPr>
          <p:nvPr/>
        </p:nvCxnSpPr>
        <p:spPr>
          <a:xfrm rot="16200000" flipV="1">
            <a:off x="9910751" y="3009799"/>
            <a:ext cx="510755" cy="402839"/>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494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38" y="315604"/>
            <a:ext cx="11887200" cy="946413"/>
          </a:xfrm>
        </p:spPr>
        <p:txBody>
          <a:bodyPr/>
          <a:lstStyle/>
          <a:p>
            <a:r>
              <a:rPr lang="en-US" dirty="0"/>
              <a:t>The Spark cluster architecture driver</a:t>
            </a:r>
          </a:p>
        </p:txBody>
      </p:sp>
      <p:sp>
        <p:nvSpPr>
          <p:cNvPr id="51" name="TextBox 50"/>
          <p:cNvSpPr txBox="1"/>
          <p:nvPr/>
        </p:nvSpPr>
        <p:spPr>
          <a:xfrm>
            <a:off x="0" y="2595404"/>
            <a:ext cx="5598433" cy="2280624"/>
          </a:xfrm>
          <a:prstGeom prst="rect">
            <a:avLst/>
          </a:prstGeom>
        </p:spPr>
        <p:txBody>
          <a:bodyPr wrap="square" lIns="457200">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44477" indent="-285750" defTabSz="932597">
              <a:lnSpc>
                <a:spcPct val="90000"/>
              </a:lnSpc>
              <a:spcAft>
                <a:spcPts val="1800"/>
              </a:spcAft>
              <a:buFont typeface="Arial" panose="020B0604020202020204" pitchFamily="34" charset="0"/>
              <a:buChar char="•"/>
            </a:pPr>
            <a:r>
              <a:rPr lang="en-US" dirty="0">
                <a:solidFill>
                  <a:srgbClr val="000000">
                    <a:lumMod val="65000"/>
                    <a:lumOff val="35000"/>
                  </a:srgbClr>
                </a:solidFill>
              </a:rPr>
              <a:t>Connects to a cluster manager to allocate resources across applications</a:t>
            </a:r>
          </a:p>
          <a:p>
            <a:pPr marL="344477" indent="-285750" defTabSz="932597">
              <a:lnSpc>
                <a:spcPct val="90000"/>
              </a:lnSpc>
              <a:spcAft>
                <a:spcPts val="1800"/>
              </a:spcAft>
              <a:buFont typeface="Arial" panose="020B0604020202020204" pitchFamily="34" charset="0"/>
              <a:buChar char="•"/>
            </a:pPr>
            <a:r>
              <a:rPr lang="en-US" dirty="0">
                <a:solidFill>
                  <a:srgbClr val="000000">
                    <a:lumMod val="65000"/>
                    <a:lumOff val="35000"/>
                  </a:srgbClr>
                </a:solidFill>
              </a:rPr>
              <a:t>Acquires executors on cluster nodes while processes run compute tasks and cache data</a:t>
            </a:r>
          </a:p>
          <a:p>
            <a:pPr marL="344477" indent="-285750" defTabSz="932597">
              <a:lnSpc>
                <a:spcPct val="90000"/>
              </a:lnSpc>
              <a:spcAft>
                <a:spcPts val="1800"/>
              </a:spcAft>
              <a:buFont typeface="Arial" panose="020B0604020202020204" pitchFamily="34" charset="0"/>
              <a:buChar char="•"/>
            </a:pPr>
            <a:r>
              <a:rPr lang="en-US" dirty="0">
                <a:solidFill>
                  <a:srgbClr val="000000">
                    <a:lumMod val="65000"/>
                    <a:lumOff val="35000"/>
                  </a:srgbClr>
                </a:solidFill>
              </a:rPr>
              <a:t>Sends app code to the executors</a:t>
            </a:r>
          </a:p>
          <a:p>
            <a:pPr marL="344477" indent="-285750" defTabSz="932597">
              <a:lnSpc>
                <a:spcPct val="90000"/>
              </a:lnSpc>
              <a:spcAft>
                <a:spcPts val="1800"/>
              </a:spcAft>
              <a:buFont typeface="Arial" panose="020B0604020202020204" pitchFamily="34" charset="0"/>
              <a:buChar char="•"/>
            </a:pPr>
            <a:r>
              <a:rPr lang="en-US" dirty="0">
                <a:solidFill>
                  <a:srgbClr val="000000">
                    <a:lumMod val="65000"/>
                    <a:lumOff val="35000"/>
                  </a:srgbClr>
                </a:solidFill>
              </a:rPr>
              <a:t>Sends tasks for the executors to run</a:t>
            </a:r>
          </a:p>
        </p:txBody>
      </p:sp>
      <p:grpSp>
        <p:nvGrpSpPr>
          <p:cNvPr id="46" name="Group 45"/>
          <p:cNvGrpSpPr/>
          <p:nvPr/>
        </p:nvGrpSpPr>
        <p:grpSpPr>
          <a:xfrm>
            <a:off x="7402790" y="2315761"/>
            <a:ext cx="2743200" cy="640080"/>
            <a:chOff x="2092727" y="2366125"/>
            <a:chExt cx="2743200" cy="640080"/>
          </a:xfrm>
        </p:grpSpPr>
        <p:sp>
          <p:nvSpPr>
            <p:cNvPr id="47" name="Rectangle 46"/>
            <p:cNvSpPr/>
            <p:nvPr/>
          </p:nvSpPr>
          <p:spPr bwMode="auto">
            <a:xfrm>
              <a:off x="2092727" y="2366125"/>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a:solidFill>
                  <a:srgbClr val="FFFFFF"/>
                </a:solidFill>
                <a:ea typeface="Segoe UI" pitchFamily="34" charset="0"/>
                <a:cs typeface="Segoe UI" pitchFamily="34" charset="0"/>
              </a:endParaRPr>
            </a:p>
          </p:txBody>
        </p:sp>
        <p:sp>
          <p:nvSpPr>
            <p:cNvPr id="48" name="TextBox 47"/>
            <p:cNvSpPr txBox="1"/>
            <p:nvPr/>
          </p:nvSpPr>
          <p:spPr>
            <a:xfrm>
              <a:off x="2362160" y="2468154"/>
              <a:ext cx="2204335" cy="436022"/>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tx2"/>
                  </a:solidFill>
                </a:rPr>
                <a:t>Cluster manager</a:t>
              </a:r>
            </a:p>
          </p:txBody>
        </p:sp>
      </p:grpSp>
      <p:sp>
        <p:nvSpPr>
          <p:cNvPr id="52" name="TextBox 51"/>
          <p:cNvSpPr txBox="1"/>
          <p:nvPr/>
        </p:nvSpPr>
        <p:spPr>
          <a:xfrm>
            <a:off x="9704300" y="3512276"/>
            <a:ext cx="1356515" cy="327015"/>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bg1"/>
                </a:solidFill>
              </a:rPr>
              <a:t>Worker node</a:t>
            </a:r>
          </a:p>
        </p:txBody>
      </p:sp>
      <p:sp>
        <p:nvSpPr>
          <p:cNvPr id="54" name="Rectangle 53"/>
          <p:cNvSpPr/>
          <p:nvPr/>
        </p:nvSpPr>
        <p:spPr bwMode="auto">
          <a:xfrm>
            <a:off x="6484863" y="3466596"/>
            <a:ext cx="1356515" cy="18288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55" name="TextBox 54"/>
          <p:cNvSpPr txBox="1"/>
          <p:nvPr/>
        </p:nvSpPr>
        <p:spPr>
          <a:xfrm>
            <a:off x="6491213" y="3503342"/>
            <a:ext cx="1348437" cy="327015"/>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bg1"/>
                </a:solidFill>
              </a:rPr>
              <a:t>Worker node</a:t>
            </a:r>
          </a:p>
        </p:txBody>
      </p:sp>
      <p:sp>
        <p:nvSpPr>
          <p:cNvPr id="56" name="Rectangle 55"/>
          <p:cNvSpPr/>
          <p:nvPr/>
        </p:nvSpPr>
        <p:spPr bwMode="auto">
          <a:xfrm>
            <a:off x="6750186" y="4370582"/>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62" name="Rectangle 61"/>
          <p:cNvSpPr/>
          <p:nvPr/>
        </p:nvSpPr>
        <p:spPr bwMode="auto">
          <a:xfrm>
            <a:off x="6760282" y="3902730"/>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63" name="TextBox 62"/>
          <p:cNvSpPr txBox="1"/>
          <p:nvPr/>
        </p:nvSpPr>
        <p:spPr>
          <a:xfrm>
            <a:off x="6822860" y="3952924"/>
            <a:ext cx="690617" cy="243860"/>
          </a:xfrm>
          <a:prstGeom prst="rect">
            <a:avLst/>
          </a:prstGeom>
          <a:noFill/>
        </p:spPr>
        <p:txBody>
          <a:bodyPr wrap="none" lIns="182880"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Cache</a:t>
            </a:r>
            <a:r>
              <a:rPr lang="en-US" sz="1224" dirty="0">
                <a:gradFill>
                  <a:gsLst>
                    <a:gs pos="2917">
                      <a:srgbClr val="000000"/>
                    </a:gs>
                    <a:gs pos="30000">
                      <a:srgbClr val="000000"/>
                    </a:gs>
                  </a:gsLst>
                  <a:lin ang="5400000" scaled="0"/>
                </a:gradFill>
              </a:rPr>
              <a:t> </a:t>
            </a:r>
          </a:p>
        </p:txBody>
      </p:sp>
      <p:sp>
        <p:nvSpPr>
          <p:cNvPr id="64" name="TextBox 63"/>
          <p:cNvSpPr txBox="1"/>
          <p:nvPr/>
        </p:nvSpPr>
        <p:spPr>
          <a:xfrm>
            <a:off x="6817812" y="4420776"/>
            <a:ext cx="690617" cy="243860"/>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Task</a:t>
            </a:r>
          </a:p>
        </p:txBody>
      </p:sp>
      <p:sp>
        <p:nvSpPr>
          <p:cNvPr id="65" name="Rectangle 64"/>
          <p:cNvSpPr/>
          <p:nvPr/>
        </p:nvSpPr>
        <p:spPr bwMode="auto">
          <a:xfrm>
            <a:off x="8080543" y="3466596"/>
            <a:ext cx="1356515" cy="18288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66" name="TextBox 65"/>
          <p:cNvSpPr txBox="1"/>
          <p:nvPr/>
        </p:nvSpPr>
        <p:spPr>
          <a:xfrm>
            <a:off x="8086893" y="3503342"/>
            <a:ext cx="1348437" cy="327015"/>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bg1"/>
                </a:solidFill>
              </a:rPr>
              <a:t>Worker node</a:t>
            </a:r>
          </a:p>
        </p:txBody>
      </p:sp>
      <p:sp>
        <p:nvSpPr>
          <p:cNvPr id="67" name="Rectangle 66"/>
          <p:cNvSpPr/>
          <p:nvPr/>
        </p:nvSpPr>
        <p:spPr bwMode="auto">
          <a:xfrm>
            <a:off x="8345866" y="4370582"/>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68" name="Rectangle 67"/>
          <p:cNvSpPr/>
          <p:nvPr/>
        </p:nvSpPr>
        <p:spPr bwMode="auto">
          <a:xfrm>
            <a:off x="8355962" y="3902730"/>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69" name="TextBox 68"/>
          <p:cNvSpPr txBox="1"/>
          <p:nvPr/>
        </p:nvSpPr>
        <p:spPr>
          <a:xfrm>
            <a:off x="8418540" y="3952924"/>
            <a:ext cx="690617" cy="243860"/>
          </a:xfrm>
          <a:prstGeom prst="rect">
            <a:avLst/>
          </a:prstGeom>
          <a:noFill/>
        </p:spPr>
        <p:txBody>
          <a:bodyPr wrap="none" lIns="182880"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Cache</a:t>
            </a:r>
            <a:r>
              <a:rPr lang="en-US" sz="1224" dirty="0">
                <a:gradFill>
                  <a:gsLst>
                    <a:gs pos="2917">
                      <a:srgbClr val="000000"/>
                    </a:gs>
                    <a:gs pos="30000">
                      <a:srgbClr val="000000"/>
                    </a:gs>
                  </a:gsLst>
                  <a:lin ang="5400000" scaled="0"/>
                </a:gradFill>
              </a:rPr>
              <a:t> </a:t>
            </a:r>
          </a:p>
        </p:txBody>
      </p:sp>
      <p:sp>
        <p:nvSpPr>
          <p:cNvPr id="70" name="TextBox 69"/>
          <p:cNvSpPr txBox="1"/>
          <p:nvPr/>
        </p:nvSpPr>
        <p:spPr>
          <a:xfrm>
            <a:off x="8413492" y="4420776"/>
            <a:ext cx="690617" cy="243860"/>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Task</a:t>
            </a:r>
          </a:p>
        </p:txBody>
      </p:sp>
      <p:sp>
        <p:nvSpPr>
          <p:cNvPr id="71" name="Rectangle 70"/>
          <p:cNvSpPr/>
          <p:nvPr/>
        </p:nvSpPr>
        <p:spPr bwMode="auto">
          <a:xfrm>
            <a:off x="9689289" y="3466596"/>
            <a:ext cx="1356515" cy="18288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72" name="TextBox 71"/>
          <p:cNvSpPr txBox="1"/>
          <p:nvPr/>
        </p:nvSpPr>
        <p:spPr>
          <a:xfrm>
            <a:off x="9695639" y="3503342"/>
            <a:ext cx="1348437" cy="327015"/>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bg1"/>
                </a:solidFill>
              </a:rPr>
              <a:t>Worker node</a:t>
            </a:r>
          </a:p>
        </p:txBody>
      </p:sp>
      <p:sp>
        <p:nvSpPr>
          <p:cNvPr id="75" name="Rectangle 74"/>
          <p:cNvSpPr/>
          <p:nvPr/>
        </p:nvSpPr>
        <p:spPr bwMode="auto">
          <a:xfrm>
            <a:off x="9954612" y="4370582"/>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76" name="Rectangle 75"/>
          <p:cNvSpPr/>
          <p:nvPr/>
        </p:nvSpPr>
        <p:spPr bwMode="auto">
          <a:xfrm>
            <a:off x="9964708" y="3902730"/>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79" name="TextBox 78"/>
          <p:cNvSpPr txBox="1"/>
          <p:nvPr/>
        </p:nvSpPr>
        <p:spPr>
          <a:xfrm>
            <a:off x="10027286" y="3952924"/>
            <a:ext cx="690617" cy="243860"/>
          </a:xfrm>
          <a:prstGeom prst="rect">
            <a:avLst/>
          </a:prstGeom>
          <a:noFill/>
        </p:spPr>
        <p:txBody>
          <a:bodyPr wrap="none" lIns="182880"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Cache</a:t>
            </a:r>
            <a:r>
              <a:rPr lang="en-US" sz="1224" dirty="0">
                <a:gradFill>
                  <a:gsLst>
                    <a:gs pos="2917">
                      <a:srgbClr val="000000"/>
                    </a:gs>
                    <a:gs pos="30000">
                      <a:srgbClr val="000000"/>
                    </a:gs>
                  </a:gsLst>
                  <a:lin ang="5400000" scaled="0"/>
                </a:gradFill>
              </a:rPr>
              <a:t> </a:t>
            </a:r>
          </a:p>
        </p:txBody>
      </p:sp>
      <p:sp>
        <p:nvSpPr>
          <p:cNvPr id="80" name="TextBox 79"/>
          <p:cNvSpPr txBox="1"/>
          <p:nvPr/>
        </p:nvSpPr>
        <p:spPr>
          <a:xfrm>
            <a:off x="10022238" y="4420776"/>
            <a:ext cx="690617" cy="243860"/>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Task</a:t>
            </a:r>
          </a:p>
        </p:txBody>
      </p:sp>
      <p:cxnSp>
        <p:nvCxnSpPr>
          <p:cNvPr id="84" name="Straight Arrow Connector 83"/>
          <p:cNvCxnSpPr>
            <a:stCxn id="47" idx="2"/>
          </p:cNvCxnSpPr>
          <p:nvPr/>
        </p:nvCxnSpPr>
        <p:spPr>
          <a:xfrm flipH="1">
            <a:off x="8766312" y="2955841"/>
            <a:ext cx="8078" cy="509194"/>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7" idx="2"/>
            <a:endCxn id="47" idx="0"/>
          </p:cNvCxnSpPr>
          <p:nvPr/>
        </p:nvCxnSpPr>
        <p:spPr>
          <a:xfrm>
            <a:off x="8774390" y="1937219"/>
            <a:ext cx="0" cy="37854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402790" y="1297139"/>
            <a:ext cx="2743200" cy="640080"/>
            <a:chOff x="2092727" y="1291267"/>
            <a:chExt cx="2743200" cy="640080"/>
          </a:xfrm>
        </p:grpSpPr>
        <p:sp>
          <p:nvSpPr>
            <p:cNvPr id="87" name="Rectangle 86"/>
            <p:cNvSpPr/>
            <p:nvPr/>
          </p:nvSpPr>
          <p:spPr bwMode="auto">
            <a:xfrm>
              <a:off x="2092727" y="1291267"/>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ea typeface="Segoe UI" pitchFamily="34" charset="0"/>
                <a:cs typeface="Segoe UI" pitchFamily="34" charset="0"/>
              </a:endParaRPr>
            </a:p>
          </p:txBody>
        </p:sp>
        <p:sp>
          <p:nvSpPr>
            <p:cNvPr id="88" name="TextBox 87"/>
            <p:cNvSpPr txBox="1"/>
            <p:nvPr/>
          </p:nvSpPr>
          <p:spPr>
            <a:xfrm>
              <a:off x="2362160" y="1393296"/>
              <a:ext cx="2204335" cy="436022"/>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chemeClr val="tx2"/>
                  </a:solidFill>
                </a:rPr>
                <a:t>Driver program</a:t>
              </a:r>
              <a:br>
                <a:rPr lang="en-US" sz="1600" dirty="0">
                  <a:solidFill>
                    <a:schemeClr val="tx2"/>
                  </a:solidFill>
                </a:rPr>
              </a:br>
              <a:r>
                <a:rPr lang="en-US" sz="1600" dirty="0">
                  <a:solidFill>
                    <a:schemeClr val="tx2"/>
                  </a:solidFill>
                </a:rPr>
                <a:t>SparkContext</a:t>
              </a:r>
            </a:p>
          </p:txBody>
        </p:sp>
      </p:grpSp>
      <p:cxnSp>
        <p:nvCxnSpPr>
          <p:cNvPr id="93" name="Elbow Connector 92"/>
          <p:cNvCxnSpPr>
            <a:stCxn id="54" idx="0"/>
          </p:cNvCxnSpPr>
          <p:nvPr/>
        </p:nvCxnSpPr>
        <p:spPr>
          <a:xfrm rot="5400000" flipH="1" flipV="1">
            <a:off x="7121542" y="3013379"/>
            <a:ext cx="494796" cy="411638"/>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1" idx="0"/>
          </p:cNvCxnSpPr>
          <p:nvPr/>
        </p:nvCxnSpPr>
        <p:spPr>
          <a:xfrm rot="16200000" flipV="1">
            <a:off x="9910752" y="3009801"/>
            <a:ext cx="510754" cy="402836"/>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bwMode="auto">
          <a:xfrm>
            <a:off x="8345866" y="483985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17" name="TextBox 116"/>
          <p:cNvSpPr txBox="1"/>
          <p:nvPr/>
        </p:nvSpPr>
        <p:spPr>
          <a:xfrm>
            <a:off x="8413492" y="4890047"/>
            <a:ext cx="690617" cy="243860"/>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Executor</a:t>
            </a:r>
          </a:p>
        </p:txBody>
      </p:sp>
      <p:sp>
        <p:nvSpPr>
          <p:cNvPr id="118" name="Rectangle 117"/>
          <p:cNvSpPr/>
          <p:nvPr/>
        </p:nvSpPr>
        <p:spPr bwMode="auto">
          <a:xfrm>
            <a:off x="9954612" y="4843612"/>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19" name="TextBox 118"/>
          <p:cNvSpPr txBox="1"/>
          <p:nvPr/>
        </p:nvSpPr>
        <p:spPr>
          <a:xfrm>
            <a:off x="10022238" y="4893806"/>
            <a:ext cx="690617" cy="243860"/>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Executor</a:t>
            </a:r>
          </a:p>
        </p:txBody>
      </p:sp>
      <p:sp>
        <p:nvSpPr>
          <p:cNvPr id="120" name="Rectangle 119"/>
          <p:cNvSpPr/>
          <p:nvPr/>
        </p:nvSpPr>
        <p:spPr bwMode="auto">
          <a:xfrm>
            <a:off x="6750186" y="4841830"/>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21" name="TextBox 120"/>
          <p:cNvSpPr txBox="1"/>
          <p:nvPr/>
        </p:nvSpPr>
        <p:spPr>
          <a:xfrm>
            <a:off x="6817812" y="4892024"/>
            <a:ext cx="690617" cy="243860"/>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gradFill>
                  <a:gsLst>
                    <a:gs pos="2917">
                      <a:srgbClr val="000000"/>
                    </a:gs>
                    <a:gs pos="30000">
                      <a:srgbClr val="000000"/>
                    </a:gs>
                  </a:gsLst>
                  <a:lin ang="5400000" scaled="0"/>
                </a:gradFill>
              </a:rPr>
              <a:t>Executor</a:t>
            </a:r>
          </a:p>
        </p:txBody>
      </p:sp>
      <p:sp>
        <p:nvSpPr>
          <p:cNvPr id="3" name="TextBox 2"/>
          <p:cNvSpPr txBox="1"/>
          <p:nvPr/>
        </p:nvSpPr>
        <p:spPr>
          <a:xfrm>
            <a:off x="0" y="1196258"/>
            <a:ext cx="5486400" cy="740961"/>
          </a:xfrm>
          <a:prstGeom prst="rect">
            <a:avLst/>
          </a:prstGeom>
          <a:noFill/>
        </p:spPr>
        <p:txBody>
          <a:bodyPr wrap="square" lIns="457200" tIns="146304" rIns="182880" bIns="146304" rtlCol="0">
            <a:noAutofit/>
          </a:bodyPr>
          <a:lstStyle/>
          <a:p>
            <a:pPr>
              <a:lnSpc>
                <a:spcPct val="90000"/>
              </a:lnSpc>
              <a:spcAft>
                <a:spcPts val="600"/>
              </a:spcAft>
            </a:pPr>
            <a:r>
              <a:rPr lang="en-US" sz="2400" dirty="0">
                <a:solidFill>
                  <a:srgbClr val="CB3B1D"/>
                </a:solidFill>
                <a:latin typeface="+mj-lt"/>
              </a:rPr>
              <a:t>The driver performs the following:</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0896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Spark architecture</a:t>
            </a:r>
          </a:p>
        </p:txBody>
      </p:sp>
    </p:spTree>
    <p:extLst>
      <p:ext uri="{BB962C8B-B14F-4D97-AF65-F5344CB8AC3E}">
        <p14:creationId xmlns:p14="http://schemas.microsoft.com/office/powerpoint/2010/main" val="775632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8541" y="0"/>
            <a:ext cx="10491788" cy="6994525"/>
          </a:xfrm>
          <a:prstGeom prst="rect">
            <a:avLst/>
          </a:prstGeom>
        </p:spPr>
      </p:pic>
      <p:sp>
        <p:nvSpPr>
          <p:cNvPr id="6" name="Rectangle 5"/>
          <p:cNvSpPr/>
          <p:nvPr/>
        </p:nvSpPr>
        <p:spPr bwMode="auto">
          <a:xfrm>
            <a:off x="0" y="-11430"/>
            <a:ext cx="5669280" cy="70059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a:t>8:00 A.M. to 5:00 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a:t>11:00 A.M. – 15 minutes break </a:t>
            </a:r>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15 minutes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407886" y="296863"/>
            <a:ext cx="10305143" cy="6400800"/>
          </a:xfrm>
          <a:prstGeom prst="rect">
            <a:avLst/>
          </a:prstGeom>
          <a:solidFill>
            <a:schemeClr val="accent2">
              <a:lumMod val="20000"/>
              <a:lumOff val="80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Cluster</a:t>
            </a:r>
          </a:p>
        </p:txBody>
      </p:sp>
      <p:grpSp>
        <p:nvGrpSpPr>
          <p:cNvPr id="30" name="Group 29"/>
          <p:cNvGrpSpPr/>
          <p:nvPr/>
        </p:nvGrpSpPr>
        <p:grpSpPr>
          <a:xfrm>
            <a:off x="3032461" y="2267768"/>
            <a:ext cx="3661629" cy="4225515"/>
            <a:chOff x="3032461" y="2267768"/>
            <a:chExt cx="3661629" cy="4225515"/>
          </a:xfrm>
        </p:grpSpPr>
        <p:sp>
          <p:nvSpPr>
            <p:cNvPr id="31" name="Rectangle 30"/>
            <p:cNvSpPr/>
            <p:nvPr/>
          </p:nvSpPr>
          <p:spPr bwMode="auto">
            <a:xfrm>
              <a:off x="3032461" y="2267768"/>
              <a:ext cx="3661629" cy="4225515"/>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Head node</a:t>
              </a:r>
            </a:p>
          </p:txBody>
        </p:sp>
        <p:sp>
          <p:nvSpPr>
            <p:cNvPr id="32" name="Rectangle 31"/>
            <p:cNvSpPr/>
            <p:nvPr/>
          </p:nvSpPr>
          <p:spPr bwMode="auto">
            <a:xfrm>
              <a:off x="3228750" y="2563811"/>
              <a:ext cx="3290662" cy="1645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Spark master</a:t>
              </a:r>
            </a:p>
          </p:txBody>
        </p:sp>
        <p:sp>
          <p:nvSpPr>
            <p:cNvPr id="13" name="Oval 12"/>
            <p:cNvSpPr/>
            <p:nvPr/>
          </p:nvSpPr>
          <p:spPr bwMode="auto">
            <a:xfrm>
              <a:off x="3381491"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App 0</a:t>
              </a:r>
            </a:p>
          </p:txBody>
        </p:sp>
        <p:sp>
          <p:nvSpPr>
            <p:cNvPr id="14" name="Oval 13"/>
            <p:cNvSpPr/>
            <p:nvPr/>
          </p:nvSpPr>
          <p:spPr bwMode="auto">
            <a:xfrm>
              <a:off x="4412007"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App 1</a:t>
              </a:r>
            </a:p>
          </p:txBody>
        </p:sp>
        <p:sp>
          <p:nvSpPr>
            <p:cNvPr id="15" name="Oval 14"/>
            <p:cNvSpPr/>
            <p:nvPr/>
          </p:nvSpPr>
          <p:spPr bwMode="auto">
            <a:xfrm>
              <a:off x="5442523"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App 2</a:t>
              </a:r>
            </a:p>
          </p:txBody>
        </p:sp>
        <p:grpSp>
          <p:nvGrpSpPr>
            <p:cNvPr id="8" name="Group 7"/>
            <p:cNvGrpSpPr/>
            <p:nvPr/>
          </p:nvGrpSpPr>
          <p:grpSpPr>
            <a:xfrm>
              <a:off x="3838691" y="4072275"/>
              <a:ext cx="2061103" cy="621792"/>
              <a:chOff x="3838691" y="4072275"/>
              <a:chExt cx="2061103" cy="621792"/>
            </a:xfrm>
          </p:grpSpPr>
          <p:cxnSp>
            <p:nvCxnSpPr>
              <p:cNvPr id="94" name="Straight Arrow Connector 93"/>
              <p:cNvCxnSpPr>
                <a:stCxn id="13" idx="4"/>
              </p:cNvCxnSpPr>
              <p:nvPr/>
            </p:nvCxnSpPr>
            <p:spPr>
              <a:xfrm>
                <a:off x="3838691" y="4072275"/>
                <a:ext cx="0" cy="62179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34" idx="0"/>
              </p:cNvCxnSpPr>
              <p:nvPr/>
            </p:nvCxnSpPr>
            <p:spPr>
              <a:xfrm flipH="1">
                <a:off x="4859636" y="4072276"/>
                <a:ext cx="1288" cy="502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5899794" y="4072276"/>
                <a:ext cx="0" cy="38404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4" name="Rectangle 73"/>
          <p:cNvSpPr/>
          <p:nvPr/>
        </p:nvSpPr>
        <p:spPr bwMode="auto">
          <a:xfrm>
            <a:off x="5705475" y="739775"/>
            <a:ext cx="346075" cy="90488"/>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274637" y="830263"/>
            <a:ext cx="1371601" cy="914400"/>
            <a:chOff x="274637" y="830263"/>
            <a:chExt cx="1371601" cy="914400"/>
          </a:xfrm>
        </p:grpSpPr>
        <p:sp>
          <p:nvSpPr>
            <p:cNvPr id="4" name="Rectangle 3"/>
            <p:cNvSpPr/>
            <p:nvPr/>
          </p:nvSpPr>
          <p:spPr bwMode="auto">
            <a:xfrm>
              <a:off x="274637" y="830263"/>
              <a:ext cx="914401" cy="91440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Browser</a:t>
              </a:r>
            </a:p>
          </p:txBody>
        </p:sp>
        <p:cxnSp>
          <p:nvCxnSpPr>
            <p:cNvPr id="50" name="Straight Arrow Connector 49"/>
            <p:cNvCxnSpPr>
              <a:stCxn id="4" idx="3"/>
            </p:cNvCxnSpPr>
            <p:nvPr/>
          </p:nvCxnSpPr>
          <p:spPr>
            <a:xfrm flipV="1">
              <a:off x="1189038" y="1285875"/>
              <a:ext cx="457200" cy="158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646238" y="624114"/>
            <a:ext cx="4230916" cy="1785711"/>
            <a:chOff x="1646238" y="624114"/>
            <a:chExt cx="4230916" cy="1785711"/>
          </a:xfrm>
        </p:grpSpPr>
        <p:sp>
          <p:nvSpPr>
            <p:cNvPr id="9" name="Rectangle 8"/>
            <p:cNvSpPr/>
            <p:nvPr/>
          </p:nvSpPr>
          <p:spPr bwMode="auto">
            <a:xfrm>
              <a:off x="1646238"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Gateway</a:t>
              </a:r>
            </a:p>
          </p:txBody>
        </p:sp>
        <p:cxnSp>
          <p:nvCxnSpPr>
            <p:cNvPr id="60" name="Elbow Connector 59"/>
            <p:cNvCxnSpPr>
              <a:stCxn id="9" idx="2"/>
            </p:cNvCxnSpPr>
            <p:nvPr/>
          </p:nvCxnSpPr>
          <p:spPr>
            <a:xfrm rot="16200000" flipH="1">
              <a:off x="2224088" y="1624013"/>
              <a:ext cx="665162" cy="906462"/>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560638" y="624114"/>
              <a:ext cx="3316516" cy="663349"/>
              <a:chOff x="2560638" y="624114"/>
              <a:chExt cx="3316516" cy="663349"/>
            </a:xfrm>
          </p:grpSpPr>
          <p:cxnSp>
            <p:nvCxnSpPr>
              <p:cNvPr id="71" name="Straight Arrow Connector 70"/>
              <p:cNvCxnSpPr/>
              <p:nvPr/>
            </p:nvCxnSpPr>
            <p:spPr>
              <a:xfrm>
                <a:off x="3794354" y="624114"/>
                <a:ext cx="0" cy="2061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835754" y="624114"/>
                <a:ext cx="0" cy="2061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9" idx="3"/>
                <a:endCxn id="11" idx="0"/>
              </p:cNvCxnSpPr>
              <p:nvPr/>
            </p:nvCxnSpPr>
            <p:spPr>
              <a:xfrm flipV="1">
                <a:off x="2560638" y="830263"/>
                <a:ext cx="3316516" cy="457200"/>
              </a:xfrm>
              <a:prstGeom prst="bentConnector4">
                <a:avLst>
                  <a:gd name="adj1" fmla="val 17259"/>
                  <a:gd name="adj2" fmla="val 148958"/>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3337154" y="830263"/>
            <a:ext cx="2997200" cy="2327613"/>
            <a:chOff x="3337154" y="830263"/>
            <a:chExt cx="2997200" cy="2327613"/>
          </a:xfrm>
        </p:grpSpPr>
        <p:sp>
          <p:nvSpPr>
            <p:cNvPr id="5" name="Rectangle 4"/>
            <p:cNvSpPr/>
            <p:nvPr/>
          </p:nvSpPr>
          <p:spPr bwMode="auto">
            <a:xfrm>
              <a:off x="33371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Spark</a:t>
              </a:r>
              <a:r>
                <a:rPr lang="en-US" sz="1600" dirty="0">
                  <a:gradFill>
                    <a:gsLst>
                      <a:gs pos="0">
                        <a:srgbClr val="FFFFFF"/>
                      </a:gs>
                      <a:gs pos="100000">
                        <a:srgbClr val="FFFFFF"/>
                      </a:gs>
                    </a:gsLst>
                    <a:lin ang="5400000" scaled="0"/>
                  </a:gradFill>
                  <a:ea typeface="Segoe UI" pitchFamily="34" charset="0"/>
                  <a:cs typeface="Segoe UI" pitchFamily="34" charset="0"/>
                </a:rPr>
                <a:t> </a:t>
              </a:r>
              <a:r>
                <a:rPr lang="en-US" sz="1600" dirty="0">
                  <a:solidFill>
                    <a:schemeClr val="tx1"/>
                  </a:solidFill>
                  <a:ea typeface="Segoe UI" pitchFamily="34" charset="0"/>
                  <a:cs typeface="Segoe UI" pitchFamily="34" charset="0"/>
                </a:rPr>
                <a:t>submit</a:t>
              </a:r>
            </a:p>
          </p:txBody>
        </p:sp>
        <p:sp>
          <p:nvSpPr>
            <p:cNvPr id="10" name="Rectangle 9"/>
            <p:cNvSpPr/>
            <p:nvPr/>
          </p:nvSpPr>
          <p:spPr bwMode="auto">
            <a:xfrm>
              <a:off x="43785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Zeppelin</a:t>
              </a:r>
            </a:p>
          </p:txBody>
        </p:sp>
        <p:sp>
          <p:nvSpPr>
            <p:cNvPr id="11" name="Rectangle 10"/>
            <p:cNvSpPr/>
            <p:nvPr/>
          </p:nvSpPr>
          <p:spPr bwMode="auto">
            <a:xfrm>
              <a:off x="54199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solidFill>
                    <a:schemeClr val="tx1"/>
                  </a:solidFill>
                  <a:ea typeface="Segoe UI" pitchFamily="34" charset="0"/>
                  <a:cs typeface="Segoe UI" pitchFamily="34" charset="0"/>
                </a:rPr>
                <a:t>Jupyter</a:t>
              </a:r>
              <a:endParaRPr lang="en-US" sz="1600" dirty="0">
                <a:solidFill>
                  <a:schemeClr val="tx1"/>
                </a:solidFill>
                <a:ea typeface="Segoe UI" pitchFamily="34" charset="0"/>
                <a:cs typeface="Segoe UI" pitchFamily="34" charset="0"/>
              </a:endParaRPr>
            </a:p>
          </p:txBody>
        </p:sp>
        <p:grpSp>
          <p:nvGrpSpPr>
            <p:cNvPr id="6" name="Group 5"/>
            <p:cNvGrpSpPr/>
            <p:nvPr/>
          </p:nvGrpSpPr>
          <p:grpSpPr>
            <a:xfrm>
              <a:off x="3776664" y="1744663"/>
              <a:ext cx="2123059" cy="1413213"/>
              <a:chOff x="3776664" y="1744663"/>
              <a:chExt cx="2123059" cy="1413213"/>
            </a:xfrm>
          </p:grpSpPr>
          <p:cxnSp>
            <p:nvCxnSpPr>
              <p:cNvPr id="76" name="Straight Connector 75"/>
              <p:cNvCxnSpPr>
                <a:stCxn id="10" idx="2"/>
              </p:cNvCxnSpPr>
              <p:nvPr/>
            </p:nvCxnSpPr>
            <p:spPr>
              <a:xfrm>
                <a:off x="4835754" y="1744663"/>
                <a:ext cx="0" cy="20696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 idx="2"/>
              </p:cNvCxnSpPr>
              <p:nvPr/>
            </p:nvCxnSpPr>
            <p:spPr>
              <a:xfrm>
                <a:off x="3794354" y="1744663"/>
                <a:ext cx="0" cy="22463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Elbow Connector 80"/>
              <p:cNvCxnSpPr>
                <a:endCxn id="15" idx="0"/>
              </p:cNvCxnSpPr>
              <p:nvPr/>
            </p:nvCxnSpPr>
            <p:spPr>
              <a:xfrm rot="16200000" flipH="1">
                <a:off x="5026441" y="2284594"/>
                <a:ext cx="1206244" cy="540320"/>
              </a:xfrm>
              <a:prstGeom prst="bentConnector3">
                <a:avLst>
                  <a:gd name="adj1" fmla="val 77374"/>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endCxn id="13" idx="0"/>
              </p:cNvCxnSpPr>
              <p:nvPr/>
            </p:nvCxnSpPr>
            <p:spPr>
              <a:xfrm rot="10800000" flipV="1">
                <a:off x="3838691" y="2886074"/>
                <a:ext cx="1531014" cy="271802"/>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14" idx="0"/>
              </p:cNvCxnSpPr>
              <p:nvPr/>
            </p:nvCxnSpPr>
            <p:spPr>
              <a:xfrm flipH="1">
                <a:off x="4869207" y="2886074"/>
                <a:ext cx="2831" cy="27180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1" idx="2"/>
              </p:cNvCxnSpPr>
              <p:nvPr/>
            </p:nvCxnSpPr>
            <p:spPr>
              <a:xfrm rot="5400000">
                <a:off x="4723425" y="797902"/>
                <a:ext cx="206969" cy="2100491"/>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3" name="Rectangle 152"/>
          <p:cNvSpPr/>
          <p:nvPr/>
        </p:nvSpPr>
        <p:spPr bwMode="auto">
          <a:xfrm>
            <a:off x="9289398" y="1856899"/>
            <a:ext cx="2349501" cy="1399153"/>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Worker node 2</a:t>
            </a:r>
          </a:p>
        </p:txBody>
      </p:sp>
      <p:sp>
        <p:nvSpPr>
          <p:cNvPr id="154" name="Rectangle 153"/>
          <p:cNvSpPr/>
          <p:nvPr/>
        </p:nvSpPr>
        <p:spPr bwMode="auto">
          <a:xfrm>
            <a:off x="9334942" y="2156373"/>
            <a:ext cx="2265051" cy="10460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Worker 2</a:t>
            </a:r>
          </a:p>
        </p:txBody>
      </p:sp>
      <p:grpSp>
        <p:nvGrpSpPr>
          <p:cNvPr id="46" name="Group 45"/>
          <p:cNvGrpSpPr/>
          <p:nvPr/>
        </p:nvGrpSpPr>
        <p:grpSpPr>
          <a:xfrm>
            <a:off x="3223876" y="399167"/>
            <a:ext cx="6996449" cy="5883927"/>
            <a:chOff x="3223876" y="399167"/>
            <a:chExt cx="6996449" cy="5883927"/>
          </a:xfrm>
        </p:grpSpPr>
        <p:grpSp>
          <p:nvGrpSpPr>
            <p:cNvPr id="44" name="Group 43"/>
            <p:cNvGrpSpPr/>
            <p:nvPr/>
          </p:nvGrpSpPr>
          <p:grpSpPr>
            <a:xfrm>
              <a:off x="7870824" y="399167"/>
              <a:ext cx="2349501" cy="1399153"/>
              <a:chOff x="7870824" y="399167"/>
              <a:chExt cx="2349501" cy="1399153"/>
            </a:xfrm>
          </p:grpSpPr>
          <p:sp>
            <p:nvSpPr>
              <p:cNvPr id="36" name="Rectangle 35"/>
              <p:cNvSpPr/>
              <p:nvPr/>
            </p:nvSpPr>
            <p:spPr bwMode="auto">
              <a:xfrm>
                <a:off x="7870824" y="399167"/>
                <a:ext cx="2349501" cy="1399153"/>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Worker node 1</a:t>
                </a:r>
              </a:p>
            </p:txBody>
          </p:sp>
          <p:sp>
            <p:nvSpPr>
              <p:cNvPr id="37" name="Rectangle 36"/>
              <p:cNvSpPr/>
              <p:nvPr/>
            </p:nvSpPr>
            <p:spPr bwMode="auto">
              <a:xfrm>
                <a:off x="7916368" y="698641"/>
                <a:ext cx="2265051" cy="10460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Worker 1</a:t>
                </a:r>
              </a:p>
            </p:txBody>
          </p:sp>
          <p:sp>
            <p:nvSpPr>
              <p:cNvPr id="20" name="Oval 19"/>
              <p:cNvSpPr/>
              <p:nvPr/>
            </p:nvSpPr>
            <p:spPr bwMode="auto">
              <a:xfrm>
                <a:off x="7980178" y="1013260"/>
                <a:ext cx="776876" cy="482599"/>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Job</a:t>
                </a:r>
              </a:p>
            </p:txBody>
          </p:sp>
          <p:sp>
            <p:nvSpPr>
              <p:cNvPr id="25" name="Oval 24"/>
              <p:cNvSpPr/>
              <p:nvPr/>
            </p:nvSpPr>
            <p:spPr bwMode="auto">
              <a:xfrm>
                <a:off x="9482606" y="889776"/>
                <a:ext cx="614114" cy="36412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Task</a:t>
                </a:r>
                <a:endParaRPr lang="en-US" sz="1600" dirty="0">
                  <a:solidFill>
                    <a:schemeClr val="tx1"/>
                  </a:solidFill>
                  <a:ea typeface="Segoe UI" pitchFamily="34" charset="0"/>
                  <a:cs typeface="Segoe UI" pitchFamily="34" charset="0"/>
                </a:endParaRPr>
              </a:p>
            </p:txBody>
          </p:sp>
          <p:sp>
            <p:nvSpPr>
              <p:cNvPr id="27" name="Oval 26"/>
              <p:cNvSpPr/>
              <p:nvPr/>
            </p:nvSpPr>
            <p:spPr bwMode="auto">
              <a:xfrm>
                <a:off x="9476562" y="1332712"/>
                <a:ext cx="620158" cy="340561"/>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Task</a:t>
                </a:r>
                <a:endParaRPr lang="en-US" sz="1600" dirty="0">
                  <a:solidFill>
                    <a:schemeClr val="tx1"/>
                  </a:solidFill>
                  <a:ea typeface="Segoe UI" pitchFamily="34" charset="0"/>
                  <a:cs typeface="Segoe UI" pitchFamily="34" charset="0"/>
                </a:endParaRPr>
              </a:p>
            </p:txBody>
          </p:sp>
          <p:grpSp>
            <p:nvGrpSpPr>
              <p:cNvPr id="23" name="Group 22"/>
              <p:cNvGrpSpPr/>
              <p:nvPr/>
            </p:nvGrpSpPr>
            <p:grpSpPr>
              <a:xfrm>
                <a:off x="8757054" y="1071839"/>
                <a:ext cx="725552" cy="431154"/>
                <a:chOff x="8757054" y="1071839"/>
                <a:chExt cx="725552" cy="431154"/>
              </a:xfrm>
            </p:grpSpPr>
            <p:cxnSp>
              <p:nvCxnSpPr>
                <p:cNvPr id="110" name="Straight Arrow Connector 109"/>
                <p:cNvCxnSpPr>
                  <a:stCxn id="20" idx="6"/>
                  <a:endCxn id="25" idx="2"/>
                </p:cNvCxnSpPr>
                <p:nvPr/>
              </p:nvCxnSpPr>
              <p:spPr>
                <a:xfrm flipV="1">
                  <a:off x="8757054" y="1071839"/>
                  <a:ext cx="725552" cy="18272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0" idx="6"/>
                  <a:endCxn id="27" idx="2"/>
                </p:cNvCxnSpPr>
                <p:nvPr/>
              </p:nvCxnSpPr>
              <p:spPr>
                <a:xfrm>
                  <a:off x="8757054" y="1254560"/>
                  <a:ext cx="719508" cy="24843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3223876" y="1098744"/>
              <a:ext cx="6174876" cy="5184350"/>
              <a:chOff x="3223876" y="1098744"/>
              <a:chExt cx="6174876" cy="5184350"/>
            </a:xfrm>
          </p:grpSpPr>
          <p:sp>
            <p:nvSpPr>
              <p:cNvPr id="35" name="Rectangle 34"/>
              <p:cNvSpPr/>
              <p:nvPr/>
            </p:nvSpPr>
            <p:spPr bwMode="auto">
              <a:xfrm>
                <a:off x="3477876" y="4383174"/>
                <a:ext cx="3017520" cy="16459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350876" y="4510174"/>
                <a:ext cx="3017520" cy="1645920"/>
              </a:xfrm>
              <a:prstGeom prst="rect">
                <a:avLst/>
              </a:prstGeom>
              <a:solidFill>
                <a:schemeClr val="bg1">
                  <a:lumMod val="6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223876" y="4637174"/>
                <a:ext cx="3017520" cy="1645920"/>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Spark driver</a:t>
                </a:r>
              </a:p>
            </p:txBody>
          </p:sp>
          <p:sp>
            <p:nvSpPr>
              <p:cNvPr id="16" name="Oval 15"/>
              <p:cNvSpPr/>
              <p:nvPr/>
            </p:nvSpPr>
            <p:spPr bwMode="auto">
              <a:xfrm>
                <a:off x="3585581" y="5002934"/>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500" dirty="0">
                    <a:solidFill>
                      <a:schemeClr val="tx1"/>
                    </a:solidFill>
                    <a:ea typeface="Segoe UI" pitchFamily="34" charset="0"/>
                    <a:cs typeface="Segoe UI" pitchFamily="34" charset="0"/>
                  </a:rPr>
                  <a:t>Spark context</a:t>
                </a:r>
              </a:p>
            </p:txBody>
          </p:sp>
          <p:sp>
            <p:nvSpPr>
              <p:cNvPr id="17" name="Oval 16"/>
              <p:cNvSpPr/>
              <p:nvPr/>
            </p:nvSpPr>
            <p:spPr bwMode="auto">
              <a:xfrm>
                <a:off x="5177957" y="5516014"/>
                <a:ext cx="640080" cy="64008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RDD</a:t>
                </a:r>
              </a:p>
            </p:txBody>
          </p:sp>
          <p:sp>
            <p:nvSpPr>
              <p:cNvPr id="19" name="Oval 18"/>
              <p:cNvSpPr/>
              <p:nvPr/>
            </p:nvSpPr>
            <p:spPr bwMode="auto">
              <a:xfrm>
                <a:off x="5177957" y="4767265"/>
                <a:ext cx="640080" cy="64008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RDD</a:t>
                </a:r>
              </a:p>
            </p:txBody>
          </p:sp>
          <p:grpSp>
            <p:nvGrpSpPr>
              <p:cNvPr id="18" name="Group 17"/>
              <p:cNvGrpSpPr/>
              <p:nvPr/>
            </p:nvGrpSpPr>
            <p:grpSpPr>
              <a:xfrm>
                <a:off x="4487635" y="5087305"/>
                <a:ext cx="690322" cy="748749"/>
                <a:chOff x="4487635" y="5087305"/>
                <a:chExt cx="690322" cy="748749"/>
              </a:xfrm>
            </p:grpSpPr>
            <p:cxnSp>
              <p:nvCxnSpPr>
                <p:cNvPr id="104" name="Straight Arrow Connector 103"/>
                <p:cNvCxnSpPr>
                  <a:endCxn id="19" idx="2"/>
                </p:cNvCxnSpPr>
                <p:nvPr/>
              </p:nvCxnSpPr>
              <p:spPr>
                <a:xfrm flipV="1">
                  <a:off x="4487635" y="5087305"/>
                  <a:ext cx="690322" cy="38765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17" idx="2"/>
                </p:cNvCxnSpPr>
                <p:nvPr/>
              </p:nvCxnSpPr>
              <p:spPr>
                <a:xfrm>
                  <a:off x="4499981" y="5460134"/>
                  <a:ext cx="677976" cy="375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368396" y="1254560"/>
                <a:ext cx="3030356" cy="4078574"/>
                <a:chOff x="6368396" y="1254560"/>
                <a:chExt cx="3030356" cy="4078574"/>
              </a:xfrm>
            </p:grpSpPr>
            <p:cxnSp>
              <p:nvCxnSpPr>
                <p:cNvPr id="118" name="Elbow Connector 117"/>
                <p:cNvCxnSpPr>
                  <a:stCxn id="34" idx="3"/>
                  <a:endCxn id="20" idx="2"/>
                </p:cNvCxnSpPr>
                <p:nvPr/>
              </p:nvCxnSpPr>
              <p:spPr>
                <a:xfrm flipV="1">
                  <a:off x="6368396" y="1254560"/>
                  <a:ext cx="1611782" cy="4078574"/>
                </a:xfrm>
                <a:prstGeom prst="bentConnector3">
                  <a:avLst>
                    <a:gd name="adj1" fmla="val 6725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34" idx="3"/>
                  <a:endCxn id="155" idx="2"/>
                </p:cNvCxnSpPr>
                <p:nvPr/>
              </p:nvCxnSpPr>
              <p:spPr>
                <a:xfrm flipV="1">
                  <a:off x="6368396" y="2712292"/>
                  <a:ext cx="3030356" cy="2620842"/>
                </a:xfrm>
                <a:prstGeom prst="bentConnector3">
                  <a:avLst>
                    <a:gd name="adj1" fmla="val 35808"/>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694090" y="1098744"/>
                <a:ext cx="2589266" cy="3281782"/>
                <a:chOff x="6694090" y="1098744"/>
                <a:chExt cx="2589266" cy="3281782"/>
              </a:xfrm>
            </p:grpSpPr>
            <p:cxnSp>
              <p:nvCxnSpPr>
                <p:cNvPr id="7" name="Elbow Connector 6"/>
                <p:cNvCxnSpPr>
                  <a:stCxn id="31" idx="3"/>
                  <a:endCxn id="36" idx="1"/>
                </p:cNvCxnSpPr>
                <p:nvPr/>
              </p:nvCxnSpPr>
              <p:spPr>
                <a:xfrm flipV="1">
                  <a:off x="6694090" y="1098744"/>
                  <a:ext cx="1176734" cy="3281782"/>
                </a:xfrm>
                <a:prstGeom prst="bentConnector3">
                  <a:avLst>
                    <a:gd name="adj1" fmla="val 33776"/>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1" idx="3"/>
                </p:cNvCxnSpPr>
                <p:nvPr/>
              </p:nvCxnSpPr>
              <p:spPr>
                <a:xfrm flipV="1">
                  <a:off x="6694090" y="2854350"/>
                  <a:ext cx="2589266" cy="1526176"/>
                </a:xfrm>
                <a:prstGeom prst="bentConnector3">
                  <a:avLst>
                    <a:gd name="adj1" fmla="val 15461"/>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p:cNvCxnSpPr/>
              <p:nvPr/>
            </p:nvCxnSpPr>
            <p:spPr>
              <a:xfrm>
                <a:off x="3838691" y="4072275"/>
                <a:ext cx="0" cy="62179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4859636" y="4072276"/>
                <a:ext cx="1288" cy="502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899794" y="4072276"/>
                <a:ext cx="0" cy="38404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155" name="Oval 154"/>
          <p:cNvSpPr/>
          <p:nvPr/>
        </p:nvSpPr>
        <p:spPr bwMode="auto">
          <a:xfrm>
            <a:off x="9398752" y="2470992"/>
            <a:ext cx="776876" cy="482599"/>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Job</a:t>
            </a:r>
          </a:p>
        </p:txBody>
      </p:sp>
      <p:sp>
        <p:nvSpPr>
          <p:cNvPr id="156" name="Oval 155"/>
          <p:cNvSpPr/>
          <p:nvPr/>
        </p:nvSpPr>
        <p:spPr bwMode="auto">
          <a:xfrm>
            <a:off x="10901180" y="2347508"/>
            <a:ext cx="614114" cy="36412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Task</a:t>
            </a:r>
            <a:endParaRPr lang="en-US" sz="1600" dirty="0">
              <a:solidFill>
                <a:schemeClr val="tx1"/>
              </a:solidFill>
              <a:ea typeface="Segoe UI" pitchFamily="34" charset="0"/>
              <a:cs typeface="Segoe UI" pitchFamily="34" charset="0"/>
            </a:endParaRPr>
          </a:p>
        </p:txBody>
      </p:sp>
      <p:sp>
        <p:nvSpPr>
          <p:cNvPr id="157" name="Oval 156"/>
          <p:cNvSpPr/>
          <p:nvPr/>
        </p:nvSpPr>
        <p:spPr bwMode="auto">
          <a:xfrm>
            <a:off x="10895136" y="2790444"/>
            <a:ext cx="620158" cy="340561"/>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Task</a:t>
            </a:r>
            <a:endParaRPr lang="en-US" sz="1600" dirty="0">
              <a:solidFill>
                <a:schemeClr val="tx1"/>
              </a:solidFill>
              <a:ea typeface="Segoe UI" pitchFamily="34" charset="0"/>
              <a:cs typeface="Segoe UI" pitchFamily="34" charset="0"/>
            </a:endParaRPr>
          </a:p>
        </p:txBody>
      </p:sp>
      <p:cxnSp>
        <p:nvCxnSpPr>
          <p:cNvPr id="158" name="Straight Arrow Connector 157"/>
          <p:cNvCxnSpPr>
            <a:stCxn id="155" idx="6"/>
            <a:endCxn id="156" idx="2"/>
          </p:cNvCxnSpPr>
          <p:nvPr/>
        </p:nvCxnSpPr>
        <p:spPr>
          <a:xfrm flipV="1">
            <a:off x="10175628" y="2529571"/>
            <a:ext cx="725552" cy="18272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55" idx="6"/>
            <a:endCxn id="157" idx="2"/>
          </p:cNvCxnSpPr>
          <p:nvPr/>
        </p:nvCxnSpPr>
        <p:spPr>
          <a:xfrm>
            <a:off x="10175628" y="2712292"/>
            <a:ext cx="719508" cy="24843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Rectangle 159"/>
          <p:cNvSpPr/>
          <p:nvPr/>
        </p:nvSpPr>
        <p:spPr bwMode="auto">
          <a:xfrm>
            <a:off x="7870824" y="3333481"/>
            <a:ext cx="2349501" cy="1399153"/>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Worker node 3</a:t>
            </a:r>
          </a:p>
        </p:txBody>
      </p:sp>
      <p:sp>
        <p:nvSpPr>
          <p:cNvPr id="161" name="Rectangle 160"/>
          <p:cNvSpPr/>
          <p:nvPr/>
        </p:nvSpPr>
        <p:spPr bwMode="auto">
          <a:xfrm>
            <a:off x="7916368" y="3632955"/>
            <a:ext cx="2265051" cy="10460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Worker 3</a:t>
            </a:r>
          </a:p>
        </p:txBody>
      </p:sp>
      <p:sp>
        <p:nvSpPr>
          <p:cNvPr id="162" name="Oval 161"/>
          <p:cNvSpPr/>
          <p:nvPr/>
        </p:nvSpPr>
        <p:spPr bwMode="auto">
          <a:xfrm>
            <a:off x="7980178" y="3947574"/>
            <a:ext cx="776876" cy="482599"/>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Job</a:t>
            </a:r>
          </a:p>
        </p:txBody>
      </p:sp>
      <p:sp>
        <p:nvSpPr>
          <p:cNvPr id="163" name="Oval 162"/>
          <p:cNvSpPr/>
          <p:nvPr/>
        </p:nvSpPr>
        <p:spPr bwMode="auto">
          <a:xfrm>
            <a:off x="9482606" y="3824090"/>
            <a:ext cx="614114" cy="36412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Task</a:t>
            </a:r>
            <a:endParaRPr lang="en-US" sz="1600" dirty="0">
              <a:solidFill>
                <a:schemeClr val="tx1"/>
              </a:solidFill>
              <a:ea typeface="Segoe UI" pitchFamily="34" charset="0"/>
              <a:cs typeface="Segoe UI" pitchFamily="34" charset="0"/>
            </a:endParaRPr>
          </a:p>
        </p:txBody>
      </p:sp>
      <p:sp>
        <p:nvSpPr>
          <p:cNvPr id="164" name="Oval 163"/>
          <p:cNvSpPr/>
          <p:nvPr/>
        </p:nvSpPr>
        <p:spPr bwMode="auto">
          <a:xfrm>
            <a:off x="9476562" y="4267026"/>
            <a:ext cx="620158" cy="340561"/>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Task</a:t>
            </a:r>
            <a:endParaRPr lang="en-US" sz="1600" dirty="0">
              <a:solidFill>
                <a:schemeClr val="tx1"/>
              </a:solidFill>
              <a:ea typeface="Segoe UI" pitchFamily="34" charset="0"/>
              <a:cs typeface="Segoe UI" pitchFamily="34" charset="0"/>
            </a:endParaRPr>
          </a:p>
        </p:txBody>
      </p:sp>
      <p:cxnSp>
        <p:nvCxnSpPr>
          <p:cNvPr id="165" name="Straight Arrow Connector 164"/>
          <p:cNvCxnSpPr>
            <a:stCxn id="162" idx="6"/>
            <a:endCxn id="163" idx="2"/>
          </p:cNvCxnSpPr>
          <p:nvPr/>
        </p:nvCxnSpPr>
        <p:spPr>
          <a:xfrm flipV="1">
            <a:off x="8757054" y="4006153"/>
            <a:ext cx="725552" cy="18272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62" idx="6"/>
            <a:endCxn id="164" idx="2"/>
          </p:cNvCxnSpPr>
          <p:nvPr/>
        </p:nvCxnSpPr>
        <p:spPr>
          <a:xfrm>
            <a:off x="8757054" y="4188874"/>
            <a:ext cx="719508" cy="24843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bwMode="auto">
          <a:xfrm>
            <a:off x="9308851" y="4816437"/>
            <a:ext cx="2349501" cy="1399153"/>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Worker node 4</a:t>
            </a:r>
          </a:p>
        </p:txBody>
      </p:sp>
      <p:sp>
        <p:nvSpPr>
          <p:cNvPr id="168" name="Rectangle 167"/>
          <p:cNvSpPr/>
          <p:nvPr/>
        </p:nvSpPr>
        <p:spPr bwMode="auto">
          <a:xfrm>
            <a:off x="9354395" y="5115911"/>
            <a:ext cx="2265051" cy="10460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Worker 4</a:t>
            </a:r>
          </a:p>
        </p:txBody>
      </p:sp>
      <p:sp>
        <p:nvSpPr>
          <p:cNvPr id="169" name="Oval 168"/>
          <p:cNvSpPr/>
          <p:nvPr/>
        </p:nvSpPr>
        <p:spPr bwMode="auto">
          <a:xfrm>
            <a:off x="9418205" y="5430530"/>
            <a:ext cx="776876" cy="482599"/>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Job</a:t>
            </a:r>
          </a:p>
        </p:txBody>
      </p:sp>
      <p:sp>
        <p:nvSpPr>
          <p:cNvPr id="170" name="Oval 169"/>
          <p:cNvSpPr/>
          <p:nvPr/>
        </p:nvSpPr>
        <p:spPr bwMode="auto">
          <a:xfrm>
            <a:off x="10920633" y="5307046"/>
            <a:ext cx="614114" cy="36412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Task</a:t>
            </a:r>
            <a:endParaRPr lang="en-US" sz="1600" dirty="0">
              <a:solidFill>
                <a:schemeClr val="tx1"/>
              </a:solidFill>
              <a:ea typeface="Segoe UI" pitchFamily="34" charset="0"/>
              <a:cs typeface="Segoe UI" pitchFamily="34" charset="0"/>
            </a:endParaRPr>
          </a:p>
        </p:txBody>
      </p:sp>
      <p:sp>
        <p:nvSpPr>
          <p:cNvPr id="171" name="Oval 170"/>
          <p:cNvSpPr/>
          <p:nvPr/>
        </p:nvSpPr>
        <p:spPr bwMode="auto">
          <a:xfrm>
            <a:off x="10914589" y="5749982"/>
            <a:ext cx="620158" cy="340561"/>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Task</a:t>
            </a:r>
            <a:endParaRPr lang="en-US" sz="1600" dirty="0">
              <a:solidFill>
                <a:schemeClr val="tx1"/>
              </a:solidFill>
              <a:ea typeface="Segoe UI" pitchFamily="34" charset="0"/>
              <a:cs typeface="Segoe UI" pitchFamily="34" charset="0"/>
            </a:endParaRPr>
          </a:p>
        </p:txBody>
      </p:sp>
      <p:cxnSp>
        <p:nvCxnSpPr>
          <p:cNvPr id="172" name="Straight Arrow Connector 171"/>
          <p:cNvCxnSpPr>
            <a:stCxn id="169" idx="6"/>
            <a:endCxn id="170" idx="2"/>
          </p:cNvCxnSpPr>
          <p:nvPr/>
        </p:nvCxnSpPr>
        <p:spPr>
          <a:xfrm flipV="1">
            <a:off x="10195081" y="5489109"/>
            <a:ext cx="725552" cy="18272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69" idx="6"/>
            <a:endCxn id="171" idx="2"/>
          </p:cNvCxnSpPr>
          <p:nvPr/>
        </p:nvCxnSpPr>
        <p:spPr>
          <a:xfrm>
            <a:off x="10195081" y="5671830"/>
            <a:ext cx="719508" cy="24843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Elbow Connector 180"/>
          <p:cNvCxnSpPr>
            <a:stCxn id="31" idx="3"/>
          </p:cNvCxnSpPr>
          <p:nvPr/>
        </p:nvCxnSpPr>
        <p:spPr>
          <a:xfrm>
            <a:off x="6694090" y="4380526"/>
            <a:ext cx="1216234" cy="12700"/>
          </a:xfrm>
          <a:prstGeom prst="bentConnector3">
            <a:avLst>
              <a:gd name="adj1" fmla="val 90724"/>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31" idx="3"/>
          </p:cNvCxnSpPr>
          <p:nvPr/>
        </p:nvCxnSpPr>
        <p:spPr>
          <a:xfrm>
            <a:off x="6694090" y="4380526"/>
            <a:ext cx="2634810" cy="1573797"/>
          </a:xfrm>
          <a:prstGeom prst="bentConnector3">
            <a:avLst>
              <a:gd name="adj1" fmla="val 15135"/>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endCxn id="162" idx="2"/>
          </p:cNvCxnSpPr>
          <p:nvPr/>
        </p:nvCxnSpPr>
        <p:spPr>
          <a:xfrm flipV="1">
            <a:off x="6374438" y="4188874"/>
            <a:ext cx="1605740" cy="1143214"/>
          </a:xfrm>
          <a:prstGeom prst="bentConnector3">
            <a:avLst>
              <a:gd name="adj1" fmla="val 67202"/>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Elbow Connector 193"/>
          <p:cNvCxnSpPr>
            <a:stCxn id="34" idx="3"/>
            <a:endCxn id="169" idx="2"/>
          </p:cNvCxnSpPr>
          <p:nvPr/>
        </p:nvCxnSpPr>
        <p:spPr>
          <a:xfrm>
            <a:off x="6368396" y="5333134"/>
            <a:ext cx="3049809" cy="338696"/>
          </a:xfrm>
          <a:prstGeom prst="bentConnector3">
            <a:avLst>
              <a:gd name="adj1" fmla="val 35634"/>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8820554" y="6194313"/>
            <a:ext cx="2955975" cy="586314"/>
          </a:xfrm>
          <a:prstGeom prst="rect">
            <a:avLst/>
          </a:prstGeom>
          <a:noFill/>
        </p:spPr>
        <p:txBody>
          <a:bodyPr wrap="square" lIns="182880" tIns="146304" rIns="182880" bIns="146304" rtlCol="0">
            <a:spAutoFit/>
          </a:bodyPr>
          <a:lstStyle/>
          <a:p>
            <a:pPr algn="r">
              <a:lnSpc>
                <a:spcPct val="90000"/>
              </a:lnSpc>
              <a:spcAft>
                <a:spcPts val="600"/>
              </a:spcAft>
            </a:pPr>
            <a:r>
              <a:rPr lang="en-US" sz="1050" dirty="0">
                <a:gradFill>
                  <a:gsLst>
                    <a:gs pos="2917">
                      <a:schemeClr val="tx1"/>
                    </a:gs>
                    <a:gs pos="30000">
                      <a:schemeClr val="tx1"/>
                    </a:gs>
                  </a:gsLst>
                  <a:lin ang="5400000" scaled="0"/>
                </a:gradFill>
              </a:rPr>
              <a:t>This is just an example, worker node capacity is much greater than 4 nodes</a:t>
            </a:r>
          </a:p>
        </p:txBody>
      </p:sp>
    </p:spTree>
    <p:extLst>
      <p:ext uri="{BB962C8B-B14F-4D97-AF65-F5344CB8AC3E}">
        <p14:creationId xmlns:p14="http://schemas.microsoft.com/office/powerpoint/2010/main" val="2188238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5" grpId="0" animBg="1"/>
      <p:bldP spid="156" grpId="0" animBg="1"/>
      <p:bldP spid="157" grpId="0" animBg="1"/>
      <p:bldP spid="160" grpId="0" animBg="1"/>
      <p:bldP spid="161" grpId="0" animBg="1"/>
      <p:bldP spid="162" grpId="0" animBg="1"/>
      <p:bldP spid="163" grpId="0" animBg="1"/>
      <p:bldP spid="164" grpId="0" animBg="1"/>
      <p:bldP spid="167" grpId="0" animBg="1"/>
      <p:bldP spid="168" grpId="0" animBg="1"/>
      <p:bldP spid="169" grpId="0" animBg="1"/>
      <p:bldP spid="170" grpId="0" animBg="1"/>
      <p:bldP spid="171" grpId="0" animBg="1"/>
      <p:bldP spid="20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Use cases</a:t>
            </a:r>
          </a:p>
        </p:txBody>
      </p:sp>
    </p:spTree>
    <p:extLst>
      <p:ext uri="{BB962C8B-B14F-4D97-AF65-F5344CB8AC3E}">
        <p14:creationId xmlns:p14="http://schemas.microsoft.com/office/powerpoint/2010/main" val="4263827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7777"/>
            <a:ext cx="12186920" cy="946413"/>
          </a:xfrm>
        </p:spPr>
        <p:txBody>
          <a:bodyPr lIns="457200"/>
          <a:lstStyle/>
          <a:p>
            <a:r>
              <a:rPr lang="en-US" dirty="0"/>
              <a:t>Apache Spark use cases</a:t>
            </a:r>
          </a:p>
        </p:txBody>
      </p:sp>
      <p:grpSp>
        <p:nvGrpSpPr>
          <p:cNvPr id="262" name="Group 261"/>
          <p:cNvGrpSpPr/>
          <p:nvPr/>
        </p:nvGrpSpPr>
        <p:grpSpPr>
          <a:xfrm>
            <a:off x="2380304" y="3853268"/>
            <a:ext cx="2560320" cy="2560320"/>
            <a:chOff x="2380304" y="3853268"/>
            <a:chExt cx="2560320" cy="2560320"/>
          </a:xfrm>
        </p:grpSpPr>
        <p:sp>
          <p:nvSpPr>
            <p:cNvPr id="8" name="Rectangle 7"/>
            <p:cNvSpPr/>
            <p:nvPr/>
          </p:nvSpPr>
          <p:spPr bwMode="auto">
            <a:xfrm>
              <a:off x="2380304" y="3853268"/>
              <a:ext cx="2560320" cy="2560320"/>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2" tIns="182880" rIns="73142" bIns="27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IN" sz="2040" dirty="0">
                  <a:solidFill>
                    <a:schemeClr val="bg1"/>
                  </a:solidFill>
                  <a:ea typeface="Segoe UI" pitchFamily="34" charset="0"/>
                  <a:cs typeface="Segoe UI" pitchFamily="34" charset="0"/>
                </a:rPr>
                <a:t>Machine learning</a:t>
              </a:r>
            </a:p>
            <a:p>
              <a:pPr marL="291436" indent="-291436" algn="ctr" defTabSz="932293" fontAlgn="base">
                <a:lnSpc>
                  <a:spcPct val="90000"/>
                </a:lnSpc>
                <a:spcBef>
                  <a:spcPct val="0"/>
                </a:spcBef>
                <a:spcAft>
                  <a:spcPct val="0"/>
                </a:spcAft>
                <a:buFont typeface="Arial" panose="020B0604020202020204" pitchFamily="34" charset="0"/>
                <a:buChar char="•"/>
              </a:pPr>
              <a:endParaRPr lang="en-IN" sz="1399" dirty="0">
                <a:solidFill>
                  <a:srgbClr val="FFFFFF"/>
                </a:solidFill>
                <a:ea typeface="Segoe UI" pitchFamily="34" charset="0"/>
                <a:cs typeface="Segoe UI" pitchFamily="34" charset="0"/>
              </a:endParaRPr>
            </a:p>
          </p:txBody>
        </p:sp>
        <p:grpSp>
          <p:nvGrpSpPr>
            <p:cNvPr id="200" name="Group 199"/>
            <p:cNvGrpSpPr/>
            <p:nvPr/>
          </p:nvGrpSpPr>
          <p:grpSpPr>
            <a:xfrm>
              <a:off x="3124279" y="4556781"/>
              <a:ext cx="1072370" cy="1500578"/>
              <a:chOff x="-10579921" y="1838687"/>
              <a:chExt cx="914376" cy="1279496"/>
            </a:xfrm>
          </p:grpSpPr>
          <p:sp>
            <p:nvSpPr>
              <p:cNvPr id="108" name="Freeform 107"/>
              <p:cNvSpPr>
                <a:spLocks noEditPoints="1"/>
              </p:cNvSpPr>
              <p:nvPr/>
            </p:nvSpPr>
            <p:spPr bwMode="auto">
              <a:xfrm>
                <a:off x="-10250997" y="1838687"/>
                <a:ext cx="217184" cy="215610"/>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09" name="Freeform 108"/>
              <p:cNvSpPr>
                <a:spLocks noEditPoints="1"/>
              </p:cNvSpPr>
              <p:nvPr/>
            </p:nvSpPr>
            <p:spPr bwMode="auto">
              <a:xfrm>
                <a:off x="-10402082" y="2169184"/>
                <a:ext cx="651552" cy="649978"/>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10" name="Freeform 109"/>
              <p:cNvSpPr>
                <a:spLocks noEditPoints="1"/>
              </p:cNvSpPr>
              <p:nvPr/>
            </p:nvSpPr>
            <p:spPr bwMode="auto">
              <a:xfrm>
                <a:off x="-10579921" y="1906360"/>
                <a:ext cx="385580" cy="382432"/>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11" name="Freeform 110"/>
              <p:cNvSpPr>
                <a:spLocks/>
              </p:cNvSpPr>
              <p:nvPr/>
            </p:nvSpPr>
            <p:spPr bwMode="auto">
              <a:xfrm>
                <a:off x="-10402082" y="2493386"/>
                <a:ext cx="736537" cy="624797"/>
              </a:xfrm>
              <a:custGeom>
                <a:avLst/>
                <a:gdLst>
                  <a:gd name="T0" fmla="*/ 414 w 468"/>
                  <a:gd name="T1" fmla="*/ 105 h 397"/>
                  <a:gd name="T2" fmla="*/ 414 w 468"/>
                  <a:gd name="T3" fmla="*/ 0 h 397"/>
                  <a:gd name="T4" fmla="*/ 370 w 468"/>
                  <a:gd name="T5" fmla="*/ 0 h 397"/>
                  <a:gd name="T6" fmla="*/ 363 w 468"/>
                  <a:gd name="T7" fmla="*/ 0 h 397"/>
                  <a:gd name="T8" fmla="*/ 0 w 468"/>
                  <a:gd name="T9" fmla="*/ 0 h 397"/>
                  <a:gd name="T10" fmla="*/ 0 w 468"/>
                  <a:gd name="T11" fmla="*/ 397 h 397"/>
                  <a:gd name="T12" fmla="*/ 388 w 468"/>
                  <a:gd name="T13" fmla="*/ 397 h 397"/>
                  <a:gd name="T14" fmla="*/ 388 w 468"/>
                  <a:gd name="T15" fmla="*/ 225 h 397"/>
                  <a:gd name="T16" fmla="*/ 468 w 468"/>
                  <a:gd name="T17" fmla="*/ 225 h 397"/>
                  <a:gd name="T18" fmla="*/ 414 w 468"/>
                  <a:gd name="T19" fmla="*/ 10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397">
                    <a:moveTo>
                      <a:pt x="414" y="105"/>
                    </a:moveTo>
                    <a:lnTo>
                      <a:pt x="414" y="0"/>
                    </a:lnTo>
                    <a:lnTo>
                      <a:pt x="370" y="0"/>
                    </a:lnTo>
                    <a:lnTo>
                      <a:pt x="363" y="0"/>
                    </a:lnTo>
                    <a:lnTo>
                      <a:pt x="0" y="0"/>
                    </a:lnTo>
                    <a:lnTo>
                      <a:pt x="0" y="397"/>
                    </a:lnTo>
                    <a:lnTo>
                      <a:pt x="388" y="397"/>
                    </a:lnTo>
                    <a:lnTo>
                      <a:pt x="388" y="225"/>
                    </a:lnTo>
                    <a:lnTo>
                      <a:pt x="468" y="225"/>
                    </a:lnTo>
                    <a:lnTo>
                      <a:pt x="414" y="10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12" name="Oval 111"/>
              <p:cNvSpPr>
                <a:spLocks noChangeArrowheads="1"/>
              </p:cNvSpPr>
              <p:nvPr/>
            </p:nvSpPr>
            <p:spPr bwMode="auto">
              <a:xfrm>
                <a:off x="-9966140" y="2611421"/>
                <a:ext cx="86559" cy="86559"/>
              </a:xfrm>
              <a:prstGeom prst="ellipse">
                <a:avLst/>
              </a:pr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13" name="Freeform 112"/>
              <p:cNvSpPr>
                <a:spLocks/>
              </p:cNvSpPr>
              <p:nvPr/>
            </p:nvSpPr>
            <p:spPr bwMode="auto">
              <a:xfrm>
                <a:off x="-10273031" y="2631880"/>
                <a:ext cx="81837" cy="158953"/>
              </a:xfrm>
              <a:custGeom>
                <a:avLst/>
                <a:gdLst>
                  <a:gd name="T0" fmla="*/ 29 w 29"/>
                  <a:gd name="T1" fmla="*/ 57 h 57"/>
                  <a:gd name="T2" fmla="*/ 0 w 29"/>
                  <a:gd name="T3" fmla="*/ 28 h 57"/>
                  <a:gd name="T4" fmla="*/ 29 w 29"/>
                  <a:gd name="T5" fmla="*/ 0 h 57"/>
                </a:gdLst>
                <a:ahLst/>
                <a:cxnLst>
                  <a:cxn ang="0">
                    <a:pos x="T0" y="T1"/>
                  </a:cxn>
                  <a:cxn ang="0">
                    <a:pos x="T2" y="T3"/>
                  </a:cxn>
                  <a:cxn ang="0">
                    <a:pos x="T4" y="T5"/>
                  </a:cxn>
                </a:cxnLst>
                <a:rect l="0" t="0" r="r" b="b"/>
                <a:pathLst>
                  <a:path w="29" h="57">
                    <a:moveTo>
                      <a:pt x="29" y="57"/>
                    </a:moveTo>
                    <a:cubicBezTo>
                      <a:pt x="13" y="57"/>
                      <a:pt x="0" y="44"/>
                      <a:pt x="0" y="28"/>
                    </a:cubicBezTo>
                    <a:cubicBezTo>
                      <a:pt x="0" y="12"/>
                      <a:pt x="13" y="0"/>
                      <a:pt x="29" y="0"/>
                    </a:cubicBezTo>
                  </a:path>
                </a:pathLst>
              </a:custGeom>
              <a:noFill/>
              <a:ln w="17463" cap="rnd">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grpSp>
      <p:grpSp>
        <p:nvGrpSpPr>
          <p:cNvPr id="263" name="Group 262"/>
          <p:cNvGrpSpPr/>
          <p:nvPr/>
        </p:nvGrpSpPr>
        <p:grpSpPr>
          <a:xfrm>
            <a:off x="4939452" y="3853268"/>
            <a:ext cx="2560320" cy="2560320"/>
            <a:chOff x="4939452" y="3853268"/>
            <a:chExt cx="2560320" cy="2560320"/>
          </a:xfrm>
        </p:grpSpPr>
        <p:sp>
          <p:nvSpPr>
            <p:cNvPr id="7" name="Rectangle 6"/>
            <p:cNvSpPr/>
            <p:nvPr/>
          </p:nvSpPr>
          <p:spPr bwMode="auto">
            <a:xfrm>
              <a:off x="4939452" y="3853268"/>
              <a:ext cx="2560320" cy="2560320"/>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2" tIns="182880" rIns="73142" bIns="27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IN" sz="2040" dirty="0">
                  <a:solidFill>
                    <a:schemeClr val="bg1"/>
                  </a:solidFill>
                  <a:ea typeface="Segoe UI" pitchFamily="34" charset="0"/>
                  <a:cs typeface="Segoe UI" pitchFamily="34" charset="0"/>
                </a:rPr>
                <a:t>Real-time stream processing</a:t>
              </a:r>
            </a:p>
            <a:p>
              <a:pPr algn="ctr" defTabSz="932293" fontAlgn="base">
                <a:lnSpc>
                  <a:spcPct val="90000"/>
                </a:lnSpc>
                <a:spcBef>
                  <a:spcPct val="0"/>
                </a:spcBef>
                <a:spcAft>
                  <a:spcPct val="0"/>
                </a:spcAft>
              </a:pPr>
              <a:endParaRPr lang="en-IN" sz="1836" dirty="0">
                <a:solidFill>
                  <a:srgbClr val="FFFFFF"/>
                </a:solidFill>
                <a:ea typeface="Segoe UI" pitchFamily="34" charset="0"/>
                <a:cs typeface="Segoe UI" pitchFamily="34" charset="0"/>
              </a:endParaRPr>
            </a:p>
            <a:p>
              <a:pPr algn="ctr" defTabSz="932293" fontAlgn="base">
                <a:lnSpc>
                  <a:spcPct val="90000"/>
                </a:lnSpc>
                <a:spcBef>
                  <a:spcPct val="0"/>
                </a:spcBef>
                <a:spcAft>
                  <a:spcPct val="0"/>
                </a:spcAft>
              </a:pPr>
              <a:endParaRPr lang="en-IN" sz="1836" dirty="0">
                <a:solidFill>
                  <a:srgbClr val="FFFFFF"/>
                </a:solidFill>
                <a:ea typeface="Segoe UI" pitchFamily="34" charset="0"/>
                <a:cs typeface="Segoe UI" pitchFamily="34" charset="0"/>
              </a:endParaRPr>
            </a:p>
          </p:txBody>
        </p:sp>
        <p:grpSp>
          <p:nvGrpSpPr>
            <p:cNvPr id="202" name="Group 201"/>
            <p:cNvGrpSpPr/>
            <p:nvPr/>
          </p:nvGrpSpPr>
          <p:grpSpPr>
            <a:xfrm>
              <a:off x="5586652" y="4907569"/>
              <a:ext cx="1274646" cy="1149790"/>
              <a:chOff x="-6490805" y="2098806"/>
              <a:chExt cx="927336" cy="836500"/>
            </a:xfrm>
          </p:grpSpPr>
          <p:sp>
            <p:nvSpPr>
              <p:cNvPr id="118" name="Freeform 117"/>
              <p:cNvSpPr>
                <a:spLocks/>
              </p:cNvSpPr>
              <p:nvPr/>
            </p:nvSpPr>
            <p:spPr bwMode="auto">
              <a:xfrm>
                <a:off x="-6490805" y="2282583"/>
                <a:ext cx="849174" cy="652723"/>
              </a:xfrm>
              <a:custGeom>
                <a:avLst/>
                <a:gdLst>
                  <a:gd name="T0" fmla="*/ 17 w 224"/>
                  <a:gd name="T1" fmla="*/ 0 h 172"/>
                  <a:gd name="T2" fmla="*/ 0 w 224"/>
                  <a:gd name="T3" fmla="*/ 60 h 172"/>
                  <a:gd name="T4" fmla="*/ 112 w 224"/>
                  <a:gd name="T5" fmla="*/ 172 h 172"/>
                  <a:gd name="T6" fmla="*/ 224 w 224"/>
                  <a:gd name="T7" fmla="*/ 60 h 172"/>
                  <a:gd name="T8" fmla="*/ 112 w 224"/>
                  <a:gd name="T9" fmla="*/ 60 h 172"/>
                  <a:gd name="T10" fmla="*/ 17 w 224"/>
                  <a:gd name="T11" fmla="*/ 0 h 172"/>
                </a:gdLst>
                <a:ahLst/>
                <a:cxnLst>
                  <a:cxn ang="0">
                    <a:pos x="T0" y="T1"/>
                  </a:cxn>
                  <a:cxn ang="0">
                    <a:pos x="T2" y="T3"/>
                  </a:cxn>
                  <a:cxn ang="0">
                    <a:pos x="T4" y="T5"/>
                  </a:cxn>
                  <a:cxn ang="0">
                    <a:pos x="T6" y="T7"/>
                  </a:cxn>
                  <a:cxn ang="0">
                    <a:pos x="T8" y="T9"/>
                  </a:cxn>
                  <a:cxn ang="0">
                    <a:pos x="T10" y="T11"/>
                  </a:cxn>
                </a:cxnLst>
                <a:rect l="0" t="0" r="r" b="b"/>
                <a:pathLst>
                  <a:path w="224" h="172">
                    <a:moveTo>
                      <a:pt x="17" y="0"/>
                    </a:moveTo>
                    <a:cubicBezTo>
                      <a:pt x="6" y="17"/>
                      <a:pt x="0" y="38"/>
                      <a:pt x="0" y="60"/>
                    </a:cubicBezTo>
                    <a:cubicBezTo>
                      <a:pt x="0" y="121"/>
                      <a:pt x="50" y="172"/>
                      <a:pt x="112" y="172"/>
                    </a:cubicBezTo>
                    <a:cubicBezTo>
                      <a:pt x="174" y="172"/>
                      <a:pt x="224" y="121"/>
                      <a:pt x="224" y="60"/>
                    </a:cubicBezTo>
                    <a:cubicBezTo>
                      <a:pt x="112" y="60"/>
                      <a:pt x="112" y="60"/>
                      <a:pt x="112" y="60"/>
                    </a:cubicBezTo>
                    <a:lnTo>
                      <a:pt x="17"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19" name="Freeform 118"/>
              <p:cNvSpPr>
                <a:spLocks/>
              </p:cNvSpPr>
              <p:nvPr/>
            </p:nvSpPr>
            <p:spPr bwMode="auto">
              <a:xfrm>
                <a:off x="-6053544" y="2098806"/>
                <a:ext cx="424587" cy="424587"/>
              </a:xfrm>
              <a:custGeom>
                <a:avLst/>
                <a:gdLst>
                  <a:gd name="T0" fmla="*/ 0 w 112"/>
                  <a:gd name="T1" fmla="*/ 0 h 112"/>
                  <a:gd name="T2" fmla="*/ 0 w 112"/>
                  <a:gd name="T3" fmla="*/ 112 h 112"/>
                  <a:gd name="T4" fmla="*/ 112 w 112"/>
                  <a:gd name="T5" fmla="*/ 112 h 112"/>
                  <a:gd name="T6" fmla="*/ 0 w 112"/>
                  <a:gd name="T7" fmla="*/ 0 h 112"/>
                </a:gdLst>
                <a:ahLst/>
                <a:cxnLst>
                  <a:cxn ang="0">
                    <a:pos x="T0" y="T1"/>
                  </a:cxn>
                  <a:cxn ang="0">
                    <a:pos x="T2" y="T3"/>
                  </a:cxn>
                  <a:cxn ang="0">
                    <a:pos x="T4" y="T5"/>
                  </a:cxn>
                  <a:cxn ang="0">
                    <a:pos x="T6" y="T7"/>
                  </a:cxn>
                </a:cxnLst>
                <a:rect l="0" t="0" r="r" b="b"/>
                <a:pathLst>
                  <a:path w="112" h="112">
                    <a:moveTo>
                      <a:pt x="0" y="0"/>
                    </a:moveTo>
                    <a:cubicBezTo>
                      <a:pt x="0" y="112"/>
                      <a:pt x="0" y="112"/>
                      <a:pt x="0" y="112"/>
                    </a:cubicBezTo>
                    <a:cubicBezTo>
                      <a:pt x="112" y="112"/>
                      <a:pt x="112" y="112"/>
                      <a:pt x="112" y="112"/>
                    </a:cubicBezTo>
                    <a:cubicBezTo>
                      <a:pt x="112" y="50"/>
                      <a:pt x="62" y="0"/>
                      <a:pt x="0"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0" name="Freeform 119"/>
              <p:cNvSpPr>
                <a:spLocks/>
              </p:cNvSpPr>
              <p:nvPr/>
            </p:nvSpPr>
            <p:spPr bwMode="auto">
              <a:xfrm>
                <a:off x="-6353501" y="2098806"/>
                <a:ext cx="299957" cy="424587"/>
              </a:xfrm>
              <a:custGeom>
                <a:avLst/>
                <a:gdLst>
                  <a:gd name="T0" fmla="*/ 79 w 79"/>
                  <a:gd name="T1" fmla="*/ 112 h 112"/>
                  <a:gd name="T2" fmla="*/ 79 w 79"/>
                  <a:gd name="T3" fmla="*/ 0 h 112"/>
                  <a:gd name="T4" fmla="*/ 0 w 79"/>
                  <a:gd name="T5" fmla="*/ 32 h 112"/>
                  <a:gd name="T6" fmla="*/ 79 w 79"/>
                  <a:gd name="T7" fmla="*/ 112 h 112"/>
                </a:gdLst>
                <a:ahLst/>
                <a:cxnLst>
                  <a:cxn ang="0">
                    <a:pos x="T0" y="T1"/>
                  </a:cxn>
                  <a:cxn ang="0">
                    <a:pos x="T2" y="T3"/>
                  </a:cxn>
                  <a:cxn ang="0">
                    <a:pos x="T4" y="T5"/>
                  </a:cxn>
                  <a:cxn ang="0">
                    <a:pos x="T6" y="T7"/>
                  </a:cxn>
                </a:cxnLst>
                <a:rect l="0" t="0" r="r" b="b"/>
                <a:pathLst>
                  <a:path w="79" h="112">
                    <a:moveTo>
                      <a:pt x="79" y="112"/>
                    </a:moveTo>
                    <a:cubicBezTo>
                      <a:pt x="79" y="0"/>
                      <a:pt x="79" y="0"/>
                      <a:pt x="79" y="0"/>
                    </a:cubicBezTo>
                    <a:cubicBezTo>
                      <a:pt x="48" y="0"/>
                      <a:pt x="20" y="12"/>
                      <a:pt x="0" y="32"/>
                    </a:cubicBezTo>
                    <a:lnTo>
                      <a:pt x="79" y="112"/>
                    </a:lnTo>
                    <a:close/>
                  </a:path>
                </a:pathLst>
              </a:custGeom>
              <a:solidFill>
                <a:srgbClr val="8E2E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1" name="Rectangle 120"/>
              <p:cNvSpPr>
                <a:spLocks noChangeArrowheads="1"/>
              </p:cNvSpPr>
              <p:nvPr/>
            </p:nvSpPr>
            <p:spPr bwMode="auto">
              <a:xfrm>
                <a:off x="-6133299" y="2595023"/>
                <a:ext cx="130534" cy="331355"/>
              </a:xfrm>
              <a:prstGeom prst="rect">
                <a:avLst/>
              </a:prstGeom>
              <a:solidFill>
                <a:srgbClr val="8E2E0C"/>
              </a:solidFill>
              <a:ln w="31750">
                <a:solidFill>
                  <a:schemeClr val="tx2"/>
                </a:solidFill>
                <a:miter lim="800000"/>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2" name="Rectangle 121"/>
              <p:cNvSpPr>
                <a:spLocks noChangeArrowheads="1"/>
              </p:cNvSpPr>
              <p:nvPr/>
            </p:nvSpPr>
            <p:spPr bwMode="auto">
              <a:xfrm>
                <a:off x="-5842108" y="2494612"/>
                <a:ext cx="128024" cy="431766"/>
              </a:xfrm>
              <a:prstGeom prst="rect">
                <a:avLst/>
              </a:prstGeom>
              <a:solidFill>
                <a:schemeClr val="bg1"/>
              </a:solidFill>
              <a:ln w="31750">
                <a:solidFill>
                  <a:schemeClr val="tx2"/>
                </a:solidFill>
                <a:miter lim="800000"/>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3" name="Rectangle 122"/>
              <p:cNvSpPr>
                <a:spLocks noChangeArrowheads="1"/>
              </p:cNvSpPr>
              <p:nvPr/>
            </p:nvSpPr>
            <p:spPr bwMode="auto">
              <a:xfrm>
                <a:off x="-5696513" y="2205931"/>
                <a:ext cx="133044" cy="720447"/>
              </a:xfrm>
              <a:prstGeom prst="rect">
                <a:avLst/>
              </a:prstGeom>
              <a:solidFill>
                <a:schemeClr val="bg2"/>
              </a:solidFill>
              <a:ln w="31750">
                <a:solidFill>
                  <a:schemeClr val="tx2"/>
                </a:solidFill>
                <a:miter lim="800000"/>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4" name="Rectangle 123"/>
              <p:cNvSpPr>
                <a:spLocks noChangeArrowheads="1"/>
              </p:cNvSpPr>
              <p:nvPr/>
            </p:nvSpPr>
            <p:spPr bwMode="auto">
              <a:xfrm>
                <a:off x="-5987704" y="2439386"/>
                <a:ext cx="128024" cy="486992"/>
              </a:xfrm>
              <a:prstGeom prst="rect">
                <a:avLst/>
              </a:prstGeom>
              <a:solidFill>
                <a:schemeClr val="bg2"/>
              </a:solidFill>
              <a:ln w="31750">
                <a:solidFill>
                  <a:schemeClr val="tx2"/>
                </a:solidFill>
                <a:miter lim="800000"/>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grpSp>
      <p:grpSp>
        <p:nvGrpSpPr>
          <p:cNvPr id="261" name="Group 260"/>
          <p:cNvGrpSpPr/>
          <p:nvPr/>
        </p:nvGrpSpPr>
        <p:grpSpPr>
          <a:xfrm>
            <a:off x="7499772" y="3853223"/>
            <a:ext cx="2560320" cy="2560365"/>
            <a:chOff x="7499772" y="3853223"/>
            <a:chExt cx="2560320" cy="2560365"/>
          </a:xfrm>
        </p:grpSpPr>
        <p:sp>
          <p:nvSpPr>
            <p:cNvPr id="184" name="Rectangle 183"/>
            <p:cNvSpPr/>
            <p:nvPr/>
          </p:nvSpPr>
          <p:spPr bwMode="auto">
            <a:xfrm>
              <a:off x="7499772" y="3853223"/>
              <a:ext cx="2560320" cy="256036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2" tIns="182880" rIns="73142" bIns="27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IN" sz="2040" dirty="0">
                  <a:solidFill>
                    <a:srgbClr val="FFFFFF"/>
                  </a:solidFill>
                  <a:ea typeface="Segoe UI" pitchFamily="34" charset="0"/>
                  <a:cs typeface="Segoe UI" pitchFamily="34" charset="0"/>
                </a:rPr>
                <a:t>Developer productivity</a:t>
              </a:r>
            </a:p>
            <a:p>
              <a:pPr algn="ctr" defTabSz="932293" fontAlgn="base">
                <a:lnSpc>
                  <a:spcPct val="90000"/>
                </a:lnSpc>
                <a:spcBef>
                  <a:spcPct val="0"/>
                </a:spcBef>
                <a:spcAft>
                  <a:spcPct val="0"/>
                </a:spcAft>
              </a:pPr>
              <a:endParaRPr lang="en-IN" sz="1836" dirty="0">
                <a:solidFill>
                  <a:srgbClr val="FFFFFF"/>
                </a:solidFill>
                <a:ea typeface="Segoe UI" pitchFamily="34" charset="0"/>
                <a:cs typeface="Segoe UI" pitchFamily="34" charset="0"/>
              </a:endParaRPr>
            </a:p>
          </p:txBody>
        </p:sp>
        <p:sp>
          <p:nvSpPr>
            <p:cNvPr id="85" name="Freeform 84"/>
            <p:cNvSpPr>
              <a:spLocks noChangeAspect="1" noEditPoints="1"/>
            </p:cNvSpPr>
            <p:nvPr/>
          </p:nvSpPr>
          <p:spPr bwMode="black">
            <a:xfrm>
              <a:off x="8263106" y="4809646"/>
              <a:ext cx="1033652" cy="1272570"/>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lumMod val="95000"/>
              </a:schemeClr>
            </a:solidFill>
            <a:ln>
              <a:noFill/>
            </a:ln>
            <a:extLst/>
          </p:spPr>
          <p:txBody>
            <a:bodyPr vert="horz" wrap="square" lIns="93278" tIns="46639" rIns="93278" bIns="46639"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grpSp>
        <p:nvGrpSpPr>
          <p:cNvPr id="224" name="Group 223"/>
          <p:cNvGrpSpPr/>
          <p:nvPr/>
        </p:nvGrpSpPr>
        <p:grpSpPr>
          <a:xfrm>
            <a:off x="6217064" y="1293705"/>
            <a:ext cx="2560320" cy="2560365"/>
            <a:chOff x="6217064" y="1293705"/>
            <a:chExt cx="2560320" cy="2560365"/>
          </a:xfrm>
        </p:grpSpPr>
        <p:sp>
          <p:nvSpPr>
            <p:cNvPr id="6" name="Rectangle 5"/>
            <p:cNvSpPr/>
            <p:nvPr/>
          </p:nvSpPr>
          <p:spPr bwMode="auto">
            <a:xfrm>
              <a:off x="6217064" y="1293705"/>
              <a:ext cx="2560320" cy="2560365"/>
            </a:xfrm>
            <a:prstGeom prst="rect">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2" tIns="182880" rIns="73142" bIns="27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IN" sz="2040" dirty="0">
                  <a:solidFill>
                    <a:srgbClr val="FFFFFF"/>
                  </a:solidFill>
                  <a:ea typeface="Segoe UI" pitchFamily="34" charset="0"/>
                  <a:cs typeface="Segoe UI" pitchFamily="34" charset="0"/>
                </a:rPr>
                <a:t>Interactive analytics</a:t>
              </a:r>
            </a:p>
            <a:p>
              <a:pPr algn="ctr" defTabSz="932293" fontAlgn="base">
                <a:lnSpc>
                  <a:spcPct val="90000"/>
                </a:lnSpc>
                <a:spcBef>
                  <a:spcPct val="0"/>
                </a:spcBef>
                <a:spcAft>
                  <a:spcPct val="0"/>
                </a:spcAft>
              </a:pPr>
              <a:r>
                <a:rPr lang="en-IN" sz="1836" dirty="0">
                  <a:solidFill>
                    <a:srgbClr val="FFFFFF"/>
                  </a:solidFill>
                  <a:ea typeface="Segoe UI" pitchFamily="34" charset="0"/>
                  <a:cs typeface="Segoe UI" pitchFamily="34" charset="0"/>
                </a:rPr>
                <a:t> </a:t>
              </a:r>
            </a:p>
          </p:txBody>
        </p:sp>
        <p:grpSp>
          <p:nvGrpSpPr>
            <p:cNvPr id="209" name="Group 208"/>
            <p:cNvGrpSpPr/>
            <p:nvPr/>
          </p:nvGrpSpPr>
          <p:grpSpPr>
            <a:xfrm>
              <a:off x="6590294" y="2360938"/>
              <a:ext cx="1817610" cy="946756"/>
              <a:chOff x="5598319" y="3134043"/>
              <a:chExt cx="1239838" cy="726440"/>
            </a:xfrm>
          </p:grpSpPr>
          <p:sp>
            <p:nvSpPr>
              <p:cNvPr id="210" name="Freeform 209"/>
              <p:cNvSpPr>
                <a:spLocks/>
              </p:cNvSpPr>
              <p:nvPr/>
            </p:nvSpPr>
            <p:spPr bwMode="auto">
              <a:xfrm>
                <a:off x="5747544" y="3134043"/>
                <a:ext cx="957263" cy="654050"/>
              </a:xfrm>
              <a:custGeom>
                <a:avLst/>
                <a:gdLst>
                  <a:gd name="T0" fmla="*/ 603 w 603"/>
                  <a:gd name="T1" fmla="*/ 412 h 412"/>
                  <a:gd name="T2" fmla="*/ 0 w 603"/>
                  <a:gd name="T3" fmla="*/ 412 h 412"/>
                  <a:gd name="T4" fmla="*/ 0 w 603"/>
                  <a:gd name="T5" fmla="*/ 0 h 412"/>
                  <a:gd name="T6" fmla="*/ 603 w 603"/>
                  <a:gd name="T7" fmla="*/ 0 h 412"/>
                  <a:gd name="T8" fmla="*/ 603 w 603"/>
                  <a:gd name="T9" fmla="*/ 412 h 412"/>
                  <a:gd name="T10" fmla="*/ 603 w 603"/>
                  <a:gd name="T11" fmla="*/ 412 h 412"/>
                </a:gdLst>
                <a:ahLst/>
                <a:cxnLst>
                  <a:cxn ang="0">
                    <a:pos x="T0" y="T1"/>
                  </a:cxn>
                  <a:cxn ang="0">
                    <a:pos x="T2" y="T3"/>
                  </a:cxn>
                  <a:cxn ang="0">
                    <a:pos x="T4" y="T5"/>
                  </a:cxn>
                  <a:cxn ang="0">
                    <a:pos x="T6" y="T7"/>
                  </a:cxn>
                  <a:cxn ang="0">
                    <a:pos x="T8" y="T9"/>
                  </a:cxn>
                  <a:cxn ang="0">
                    <a:pos x="T10" y="T11"/>
                  </a:cxn>
                </a:cxnLst>
                <a:rect l="0" t="0" r="r" b="b"/>
                <a:pathLst>
                  <a:path w="603" h="412">
                    <a:moveTo>
                      <a:pt x="603" y="412"/>
                    </a:moveTo>
                    <a:lnTo>
                      <a:pt x="0" y="412"/>
                    </a:lnTo>
                    <a:lnTo>
                      <a:pt x="0" y="0"/>
                    </a:lnTo>
                    <a:lnTo>
                      <a:pt x="603" y="0"/>
                    </a:lnTo>
                    <a:lnTo>
                      <a:pt x="603" y="412"/>
                    </a:lnTo>
                    <a:lnTo>
                      <a:pt x="603" y="412"/>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1" name="Freeform 210"/>
              <p:cNvSpPr>
                <a:spLocks/>
              </p:cNvSpPr>
              <p:nvPr/>
            </p:nvSpPr>
            <p:spPr bwMode="auto">
              <a:xfrm>
                <a:off x="5784057" y="3167380"/>
                <a:ext cx="890588" cy="593725"/>
              </a:xfrm>
              <a:custGeom>
                <a:avLst/>
                <a:gdLst>
                  <a:gd name="T0" fmla="*/ 561 w 561"/>
                  <a:gd name="T1" fmla="*/ 374 h 374"/>
                  <a:gd name="T2" fmla="*/ 0 w 561"/>
                  <a:gd name="T3" fmla="*/ 374 h 374"/>
                  <a:gd name="T4" fmla="*/ 0 w 561"/>
                  <a:gd name="T5" fmla="*/ 0 h 374"/>
                  <a:gd name="T6" fmla="*/ 561 w 561"/>
                  <a:gd name="T7" fmla="*/ 0 h 374"/>
                  <a:gd name="T8" fmla="*/ 561 w 561"/>
                  <a:gd name="T9" fmla="*/ 374 h 374"/>
                  <a:gd name="T10" fmla="*/ 561 w 561"/>
                  <a:gd name="T11" fmla="*/ 374 h 374"/>
                </a:gdLst>
                <a:ahLst/>
                <a:cxnLst>
                  <a:cxn ang="0">
                    <a:pos x="T0" y="T1"/>
                  </a:cxn>
                  <a:cxn ang="0">
                    <a:pos x="T2" y="T3"/>
                  </a:cxn>
                  <a:cxn ang="0">
                    <a:pos x="T4" y="T5"/>
                  </a:cxn>
                  <a:cxn ang="0">
                    <a:pos x="T6" y="T7"/>
                  </a:cxn>
                  <a:cxn ang="0">
                    <a:pos x="T8" y="T9"/>
                  </a:cxn>
                  <a:cxn ang="0">
                    <a:pos x="T10" y="T11"/>
                  </a:cxn>
                </a:cxnLst>
                <a:rect l="0" t="0" r="r" b="b"/>
                <a:pathLst>
                  <a:path w="561" h="374">
                    <a:moveTo>
                      <a:pt x="561" y="374"/>
                    </a:moveTo>
                    <a:lnTo>
                      <a:pt x="0" y="374"/>
                    </a:lnTo>
                    <a:lnTo>
                      <a:pt x="0" y="0"/>
                    </a:lnTo>
                    <a:lnTo>
                      <a:pt x="561" y="0"/>
                    </a:lnTo>
                    <a:lnTo>
                      <a:pt x="561" y="374"/>
                    </a:lnTo>
                    <a:lnTo>
                      <a:pt x="561" y="374"/>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2" name="Freeform 211"/>
              <p:cNvSpPr>
                <a:spLocks/>
              </p:cNvSpPr>
              <p:nvPr/>
            </p:nvSpPr>
            <p:spPr bwMode="auto">
              <a:xfrm>
                <a:off x="5598319" y="3811270"/>
                <a:ext cx="1239838" cy="49213"/>
              </a:xfrm>
              <a:custGeom>
                <a:avLst/>
                <a:gdLst>
                  <a:gd name="T0" fmla="*/ 0 w 1077"/>
                  <a:gd name="T1" fmla="*/ 0 h 43"/>
                  <a:gd name="T2" fmla="*/ 0 w 1077"/>
                  <a:gd name="T3" fmla="*/ 6 h 43"/>
                  <a:gd name="T4" fmla="*/ 44 w 1077"/>
                  <a:gd name="T5" fmla="*/ 43 h 43"/>
                  <a:gd name="T6" fmla="*/ 1034 w 1077"/>
                  <a:gd name="T7" fmla="*/ 43 h 43"/>
                  <a:gd name="T8" fmla="*/ 1077 w 1077"/>
                  <a:gd name="T9" fmla="*/ 6 h 43"/>
                  <a:gd name="T10" fmla="*/ 1077 w 1077"/>
                  <a:gd name="T11" fmla="*/ 0 h 43"/>
                  <a:gd name="T12" fmla="*/ 0 w 1077"/>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77" h="43">
                    <a:moveTo>
                      <a:pt x="0" y="0"/>
                    </a:moveTo>
                    <a:cubicBezTo>
                      <a:pt x="0" y="6"/>
                      <a:pt x="0" y="6"/>
                      <a:pt x="0" y="6"/>
                    </a:cubicBezTo>
                    <a:cubicBezTo>
                      <a:pt x="0" y="25"/>
                      <a:pt x="19" y="43"/>
                      <a:pt x="44" y="43"/>
                    </a:cubicBezTo>
                    <a:cubicBezTo>
                      <a:pt x="1034" y="43"/>
                      <a:pt x="1034" y="43"/>
                      <a:pt x="1034" y="43"/>
                    </a:cubicBezTo>
                    <a:cubicBezTo>
                      <a:pt x="1059" y="43"/>
                      <a:pt x="1077" y="25"/>
                      <a:pt x="1077" y="6"/>
                    </a:cubicBezTo>
                    <a:cubicBezTo>
                      <a:pt x="1077" y="0"/>
                      <a:pt x="1077" y="0"/>
                      <a:pt x="1077" y="0"/>
                    </a:cubicBezTo>
                    <a:lnTo>
                      <a:pt x="0" y="0"/>
                    </a:ln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3" name="Freeform 212"/>
              <p:cNvSpPr>
                <a:spLocks/>
              </p:cNvSpPr>
              <p:nvPr/>
            </p:nvSpPr>
            <p:spPr bwMode="auto">
              <a:xfrm>
                <a:off x="6225382" y="3308668"/>
                <a:ext cx="28575" cy="63500"/>
              </a:xfrm>
              <a:custGeom>
                <a:avLst/>
                <a:gdLst>
                  <a:gd name="T0" fmla="*/ 18 w 18"/>
                  <a:gd name="T1" fmla="*/ 40 h 40"/>
                  <a:gd name="T2" fmla="*/ 0 w 18"/>
                  <a:gd name="T3" fmla="*/ 40 h 40"/>
                  <a:gd name="T4" fmla="*/ 0 w 18"/>
                  <a:gd name="T5" fmla="*/ 0 h 40"/>
                  <a:gd name="T6" fmla="*/ 18 w 18"/>
                  <a:gd name="T7" fmla="*/ 0 h 40"/>
                  <a:gd name="T8" fmla="*/ 18 w 18"/>
                  <a:gd name="T9" fmla="*/ 40 h 40"/>
                  <a:gd name="T10" fmla="*/ 18 w 18"/>
                  <a:gd name="T11" fmla="*/ 40 h 40"/>
                </a:gdLst>
                <a:ahLst/>
                <a:cxnLst>
                  <a:cxn ang="0">
                    <a:pos x="T0" y="T1"/>
                  </a:cxn>
                  <a:cxn ang="0">
                    <a:pos x="T2" y="T3"/>
                  </a:cxn>
                  <a:cxn ang="0">
                    <a:pos x="T4" y="T5"/>
                  </a:cxn>
                  <a:cxn ang="0">
                    <a:pos x="T6" y="T7"/>
                  </a:cxn>
                  <a:cxn ang="0">
                    <a:pos x="T8" y="T9"/>
                  </a:cxn>
                  <a:cxn ang="0">
                    <a:pos x="T10" y="T11"/>
                  </a:cxn>
                </a:cxnLst>
                <a:rect l="0" t="0" r="r" b="b"/>
                <a:pathLst>
                  <a:path w="18" h="40">
                    <a:moveTo>
                      <a:pt x="18" y="40"/>
                    </a:moveTo>
                    <a:lnTo>
                      <a:pt x="0" y="40"/>
                    </a:lnTo>
                    <a:lnTo>
                      <a:pt x="0" y="0"/>
                    </a:lnTo>
                    <a:lnTo>
                      <a:pt x="18" y="0"/>
                    </a:lnTo>
                    <a:lnTo>
                      <a:pt x="18" y="40"/>
                    </a:lnTo>
                    <a:lnTo>
                      <a:pt x="18" y="4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4" name="Freeform 213"/>
              <p:cNvSpPr>
                <a:spLocks/>
              </p:cNvSpPr>
              <p:nvPr/>
            </p:nvSpPr>
            <p:spPr bwMode="auto">
              <a:xfrm>
                <a:off x="6304757" y="3291205"/>
                <a:ext cx="26988" cy="80963"/>
              </a:xfrm>
              <a:custGeom>
                <a:avLst/>
                <a:gdLst>
                  <a:gd name="T0" fmla="*/ 17 w 17"/>
                  <a:gd name="T1" fmla="*/ 51 h 51"/>
                  <a:gd name="T2" fmla="*/ 0 w 17"/>
                  <a:gd name="T3" fmla="*/ 51 h 51"/>
                  <a:gd name="T4" fmla="*/ 0 w 17"/>
                  <a:gd name="T5" fmla="*/ 0 h 51"/>
                  <a:gd name="T6" fmla="*/ 17 w 17"/>
                  <a:gd name="T7" fmla="*/ 0 h 51"/>
                  <a:gd name="T8" fmla="*/ 17 w 17"/>
                  <a:gd name="T9" fmla="*/ 51 h 51"/>
                  <a:gd name="T10" fmla="*/ 17 w 17"/>
                  <a:gd name="T11" fmla="*/ 51 h 51"/>
                </a:gdLst>
                <a:ahLst/>
                <a:cxnLst>
                  <a:cxn ang="0">
                    <a:pos x="T0" y="T1"/>
                  </a:cxn>
                  <a:cxn ang="0">
                    <a:pos x="T2" y="T3"/>
                  </a:cxn>
                  <a:cxn ang="0">
                    <a:pos x="T4" y="T5"/>
                  </a:cxn>
                  <a:cxn ang="0">
                    <a:pos x="T6" y="T7"/>
                  </a:cxn>
                  <a:cxn ang="0">
                    <a:pos x="T8" y="T9"/>
                  </a:cxn>
                  <a:cxn ang="0">
                    <a:pos x="T10" y="T11"/>
                  </a:cxn>
                </a:cxnLst>
                <a:rect l="0" t="0" r="r" b="b"/>
                <a:pathLst>
                  <a:path w="17" h="51">
                    <a:moveTo>
                      <a:pt x="17" y="51"/>
                    </a:moveTo>
                    <a:lnTo>
                      <a:pt x="0" y="51"/>
                    </a:lnTo>
                    <a:lnTo>
                      <a:pt x="0" y="0"/>
                    </a:lnTo>
                    <a:lnTo>
                      <a:pt x="17" y="0"/>
                    </a:lnTo>
                    <a:lnTo>
                      <a:pt x="17" y="51"/>
                    </a:lnTo>
                    <a:lnTo>
                      <a:pt x="17" y="5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5" name="Freeform 214"/>
              <p:cNvSpPr>
                <a:spLocks/>
              </p:cNvSpPr>
              <p:nvPr/>
            </p:nvSpPr>
            <p:spPr bwMode="auto">
              <a:xfrm>
                <a:off x="6344444" y="3237230"/>
                <a:ext cx="26988" cy="134938"/>
              </a:xfrm>
              <a:custGeom>
                <a:avLst/>
                <a:gdLst>
                  <a:gd name="T0" fmla="*/ 17 w 17"/>
                  <a:gd name="T1" fmla="*/ 85 h 85"/>
                  <a:gd name="T2" fmla="*/ 0 w 17"/>
                  <a:gd name="T3" fmla="*/ 85 h 85"/>
                  <a:gd name="T4" fmla="*/ 0 w 17"/>
                  <a:gd name="T5" fmla="*/ 0 h 85"/>
                  <a:gd name="T6" fmla="*/ 17 w 17"/>
                  <a:gd name="T7" fmla="*/ 0 h 85"/>
                  <a:gd name="T8" fmla="*/ 17 w 17"/>
                  <a:gd name="T9" fmla="*/ 85 h 85"/>
                  <a:gd name="T10" fmla="*/ 17 w 17"/>
                  <a:gd name="T11" fmla="*/ 85 h 85"/>
                </a:gdLst>
                <a:ahLst/>
                <a:cxnLst>
                  <a:cxn ang="0">
                    <a:pos x="T0" y="T1"/>
                  </a:cxn>
                  <a:cxn ang="0">
                    <a:pos x="T2" y="T3"/>
                  </a:cxn>
                  <a:cxn ang="0">
                    <a:pos x="T4" y="T5"/>
                  </a:cxn>
                  <a:cxn ang="0">
                    <a:pos x="T6" y="T7"/>
                  </a:cxn>
                  <a:cxn ang="0">
                    <a:pos x="T8" y="T9"/>
                  </a:cxn>
                  <a:cxn ang="0">
                    <a:pos x="T10" y="T11"/>
                  </a:cxn>
                </a:cxnLst>
                <a:rect l="0" t="0" r="r" b="b"/>
                <a:pathLst>
                  <a:path w="17" h="85">
                    <a:moveTo>
                      <a:pt x="17" y="85"/>
                    </a:moveTo>
                    <a:lnTo>
                      <a:pt x="0" y="85"/>
                    </a:lnTo>
                    <a:lnTo>
                      <a:pt x="0" y="0"/>
                    </a:lnTo>
                    <a:lnTo>
                      <a:pt x="17" y="0"/>
                    </a:lnTo>
                    <a:lnTo>
                      <a:pt x="17" y="85"/>
                    </a:lnTo>
                    <a:lnTo>
                      <a:pt x="17" y="85"/>
                    </a:ln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6" name="Freeform 215"/>
              <p:cNvSpPr>
                <a:spLocks/>
              </p:cNvSpPr>
              <p:nvPr/>
            </p:nvSpPr>
            <p:spPr bwMode="auto">
              <a:xfrm>
                <a:off x="6266657" y="3280093"/>
                <a:ext cx="25400" cy="92075"/>
              </a:xfrm>
              <a:custGeom>
                <a:avLst/>
                <a:gdLst>
                  <a:gd name="T0" fmla="*/ 16 w 16"/>
                  <a:gd name="T1" fmla="*/ 58 h 58"/>
                  <a:gd name="T2" fmla="*/ 0 w 16"/>
                  <a:gd name="T3" fmla="*/ 58 h 58"/>
                  <a:gd name="T4" fmla="*/ 0 w 16"/>
                  <a:gd name="T5" fmla="*/ 0 h 58"/>
                  <a:gd name="T6" fmla="*/ 16 w 16"/>
                  <a:gd name="T7" fmla="*/ 0 h 58"/>
                  <a:gd name="T8" fmla="*/ 16 w 16"/>
                  <a:gd name="T9" fmla="*/ 58 h 58"/>
                  <a:gd name="T10" fmla="*/ 16 w 16"/>
                  <a:gd name="T11" fmla="*/ 58 h 58"/>
                </a:gdLst>
                <a:ahLst/>
                <a:cxnLst>
                  <a:cxn ang="0">
                    <a:pos x="T0" y="T1"/>
                  </a:cxn>
                  <a:cxn ang="0">
                    <a:pos x="T2" y="T3"/>
                  </a:cxn>
                  <a:cxn ang="0">
                    <a:pos x="T4" y="T5"/>
                  </a:cxn>
                  <a:cxn ang="0">
                    <a:pos x="T6" y="T7"/>
                  </a:cxn>
                  <a:cxn ang="0">
                    <a:pos x="T8" y="T9"/>
                  </a:cxn>
                  <a:cxn ang="0">
                    <a:pos x="T10" y="T11"/>
                  </a:cxn>
                </a:cxnLst>
                <a:rect l="0" t="0" r="r" b="b"/>
                <a:pathLst>
                  <a:path w="16" h="58">
                    <a:moveTo>
                      <a:pt x="16" y="58"/>
                    </a:moveTo>
                    <a:lnTo>
                      <a:pt x="0" y="58"/>
                    </a:lnTo>
                    <a:lnTo>
                      <a:pt x="0" y="0"/>
                    </a:lnTo>
                    <a:lnTo>
                      <a:pt x="16" y="0"/>
                    </a:lnTo>
                    <a:lnTo>
                      <a:pt x="16" y="58"/>
                    </a:lnTo>
                    <a:lnTo>
                      <a:pt x="16" y="58"/>
                    </a:ln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7" name="Freeform 216"/>
              <p:cNvSpPr>
                <a:spLocks/>
              </p:cNvSpPr>
              <p:nvPr/>
            </p:nvSpPr>
            <p:spPr bwMode="auto">
              <a:xfrm>
                <a:off x="6007894" y="3486468"/>
                <a:ext cx="207963" cy="160338"/>
              </a:xfrm>
              <a:custGeom>
                <a:avLst/>
                <a:gdLst>
                  <a:gd name="T0" fmla="*/ 13 w 181"/>
                  <a:gd name="T1" fmla="*/ 0 h 139"/>
                  <a:gd name="T2" fmla="*/ 0 w 181"/>
                  <a:gd name="T3" fmla="*/ 48 h 139"/>
                  <a:gd name="T4" fmla="*/ 90 w 181"/>
                  <a:gd name="T5" fmla="*/ 139 h 139"/>
                  <a:gd name="T6" fmla="*/ 181 w 181"/>
                  <a:gd name="T7" fmla="*/ 48 h 139"/>
                  <a:gd name="T8" fmla="*/ 90 w 181"/>
                  <a:gd name="T9" fmla="*/ 48 h 139"/>
                  <a:gd name="T10" fmla="*/ 13 w 181"/>
                  <a:gd name="T11" fmla="*/ 0 h 139"/>
                </a:gdLst>
                <a:ahLst/>
                <a:cxnLst>
                  <a:cxn ang="0">
                    <a:pos x="T0" y="T1"/>
                  </a:cxn>
                  <a:cxn ang="0">
                    <a:pos x="T2" y="T3"/>
                  </a:cxn>
                  <a:cxn ang="0">
                    <a:pos x="T4" y="T5"/>
                  </a:cxn>
                  <a:cxn ang="0">
                    <a:pos x="T6" y="T7"/>
                  </a:cxn>
                  <a:cxn ang="0">
                    <a:pos x="T8" y="T9"/>
                  </a:cxn>
                  <a:cxn ang="0">
                    <a:pos x="T10" y="T11"/>
                  </a:cxn>
                </a:cxnLst>
                <a:rect l="0" t="0" r="r" b="b"/>
                <a:pathLst>
                  <a:path w="181" h="139">
                    <a:moveTo>
                      <a:pt x="13" y="0"/>
                    </a:moveTo>
                    <a:cubicBezTo>
                      <a:pt x="4" y="14"/>
                      <a:pt x="0" y="31"/>
                      <a:pt x="0" y="48"/>
                    </a:cubicBezTo>
                    <a:cubicBezTo>
                      <a:pt x="0" y="98"/>
                      <a:pt x="40" y="139"/>
                      <a:pt x="90" y="139"/>
                    </a:cubicBezTo>
                    <a:cubicBezTo>
                      <a:pt x="140" y="139"/>
                      <a:pt x="181" y="98"/>
                      <a:pt x="181" y="48"/>
                    </a:cubicBezTo>
                    <a:cubicBezTo>
                      <a:pt x="90" y="48"/>
                      <a:pt x="90" y="48"/>
                      <a:pt x="90" y="48"/>
                    </a:cubicBezTo>
                    <a:lnTo>
                      <a:pt x="13" y="0"/>
                    </a:lnTo>
                    <a:close/>
                  </a:path>
                </a:pathLst>
              </a:custGeom>
              <a:solidFill>
                <a:schemeClr val="accent4">
                  <a:lumMod val="40000"/>
                  <a:lumOff val="60000"/>
                </a:schemeClr>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8" name="Freeform 217"/>
              <p:cNvSpPr>
                <a:spLocks/>
              </p:cNvSpPr>
              <p:nvPr/>
            </p:nvSpPr>
            <p:spPr bwMode="auto">
              <a:xfrm>
                <a:off x="6111082" y="3438843"/>
                <a:ext cx="104775" cy="103188"/>
              </a:xfrm>
              <a:custGeom>
                <a:avLst/>
                <a:gdLst>
                  <a:gd name="T0" fmla="*/ 0 w 91"/>
                  <a:gd name="T1" fmla="*/ 0 h 90"/>
                  <a:gd name="T2" fmla="*/ 0 w 91"/>
                  <a:gd name="T3" fmla="*/ 90 h 90"/>
                  <a:gd name="T4" fmla="*/ 91 w 91"/>
                  <a:gd name="T5" fmla="*/ 90 h 90"/>
                  <a:gd name="T6" fmla="*/ 0 w 91"/>
                  <a:gd name="T7" fmla="*/ 0 h 90"/>
                </a:gdLst>
                <a:ahLst/>
                <a:cxnLst>
                  <a:cxn ang="0">
                    <a:pos x="T0" y="T1"/>
                  </a:cxn>
                  <a:cxn ang="0">
                    <a:pos x="T2" y="T3"/>
                  </a:cxn>
                  <a:cxn ang="0">
                    <a:pos x="T4" y="T5"/>
                  </a:cxn>
                  <a:cxn ang="0">
                    <a:pos x="T6" y="T7"/>
                  </a:cxn>
                </a:cxnLst>
                <a:rect l="0" t="0" r="r" b="b"/>
                <a:pathLst>
                  <a:path w="91" h="90">
                    <a:moveTo>
                      <a:pt x="0" y="0"/>
                    </a:moveTo>
                    <a:cubicBezTo>
                      <a:pt x="0" y="90"/>
                      <a:pt x="0" y="90"/>
                      <a:pt x="0" y="90"/>
                    </a:cubicBezTo>
                    <a:cubicBezTo>
                      <a:pt x="91" y="90"/>
                      <a:pt x="91" y="90"/>
                      <a:pt x="91" y="90"/>
                    </a:cubicBezTo>
                    <a:cubicBezTo>
                      <a:pt x="91" y="40"/>
                      <a:pt x="50" y="0"/>
                      <a:pt x="0"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19" name="Freeform 218"/>
              <p:cNvSpPr>
                <a:spLocks/>
              </p:cNvSpPr>
              <p:nvPr/>
            </p:nvSpPr>
            <p:spPr bwMode="auto">
              <a:xfrm>
                <a:off x="6038057" y="3438843"/>
                <a:ext cx="73025" cy="103188"/>
              </a:xfrm>
              <a:custGeom>
                <a:avLst/>
                <a:gdLst>
                  <a:gd name="T0" fmla="*/ 64 w 64"/>
                  <a:gd name="T1" fmla="*/ 90 h 90"/>
                  <a:gd name="T2" fmla="*/ 64 w 64"/>
                  <a:gd name="T3" fmla="*/ 0 h 90"/>
                  <a:gd name="T4" fmla="*/ 0 w 64"/>
                  <a:gd name="T5" fmla="*/ 26 h 90"/>
                  <a:gd name="T6" fmla="*/ 64 w 64"/>
                  <a:gd name="T7" fmla="*/ 90 h 90"/>
                </a:gdLst>
                <a:ahLst/>
                <a:cxnLst>
                  <a:cxn ang="0">
                    <a:pos x="T0" y="T1"/>
                  </a:cxn>
                  <a:cxn ang="0">
                    <a:pos x="T2" y="T3"/>
                  </a:cxn>
                  <a:cxn ang="0">
                    <a:pos x="T4" y="T5"/>
                  </a:cxn>
                  <a:cxn ang="0">
                    <a:pos x="T6" y="T7"/>
                  </a:cxn>
                </a:cxnLst>
                <a:rect l="0" t="0" r="r" b="b"/>
                <a:pathLst>
                  <a:path w="64" h="90">
                    <a:moveTo>
                      <a:pt x="64" y="90"/>
                    </a:moveTo>
                    <a:cubicBezTo>
                      <a:pt x="64" y="0"/>
                      <a:pt x="64" y="0"/>
                      <a:pt x="64" y="0"/>
                    </a:cubicBezTo>
                    <a:cubicBezTo>
                      <a:pt x="39" y="0"/>
                      <a:pt x="16" y="10"/>
                      <a:pt x="0" y="26"/>
                    </a:cubicBezTo>
                    <a:lnTo>
                      <a:pt x="64" y="9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0" name="Rectangle 219"/>
              <p:cNvSpPr>
                <a:spLocks noChangeArrowheads="1"/>
              </p:cNvSpPr>
              <p:nvPr/>
            </p:nvSpPr>
            <p:spPr bwMode="auto">
              <a:xfrm>
                <a:off x="6266657" y="3479055"/>
                <a:ext cx="217488" cy="47914"/>
              </a:xfrm>
              <a:prstGeom prst="rect">
                <a:avLst/>
              </a:prstGeom>
              <a:solidFill>
                <a:srgbClr val="ABABAB"/>
              </a:solidFill>
              <a:ln w="0"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1" name="Rectangle 220"/>
              <p:cNvSpPr>
                <a:spLocks noChangeArrowheads="1"/>
              </p:cNvSpPr>
              <p:nvPr/>
            </p:nvSpPr>
            <p:spPr bwMode="auto">
              <a:xfrm>
                <a:off x="6266656" y="3549968"/>
                <a:ext cx="277019" cy="45719"/>
              </a:xfrm>
              <a:prstGeom prst="rect">
                <a:avLst/>
              </a:prstGeom>
              <a:solidFill>
                <a:srgbClr val="ABABAB"/>
              </a:solidFill>
              <a:ln w="0"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2" name="Rectangle 221"/>
              <p:cNvSpPr>
                <a:spLocks noChangeArrowheads="1"/>
              </p:cNvSpPr>
              <p:nvPr/>
            </p:nvSpPr>
            <p:spPr bwMode="auto">
              <a:xfrm rot="10800000">
                <a:off x="5952331" y="3259310"/>
                <a:ext cx="217488" cy="47914"/>
              </a:xfrm>
              <a:prstGeom prst="rect">
                <a:avLst/>
              </a:prstGeom>
              <a:solidFill>
                <a:srgbClr val="ABABAB"/>
              </a:solidFill>
              <a:ln w="0"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3" name="Rectangle 222"/>
              <p:cNvSpPr>
                <a:spLocks noChangeArrowheads="1"/>
              </p:cNvSpPr>
              <p:nvPr/>
            </p:nvSpPr>
            <p:spPr bwMode="auto">
              <a:xfrm rot="10800000">
                <a:off x="5892799" y="3330223"/>
                <a:ext cx="277019" cy="45719"/>
              </a:xfrm>
              <a:prstGeom prst="rect">
                <a:avLst/>
              </a:prstGeom>
              <a:solidFill>
                <a:srgbClr val="ABABAB"/>
              </a:solidFill>
              <a:ln w="0"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grpSp>
      </p:grpSp>
      <p:grpSp>
        <p:nvGrpSpPr>
          <p:cNvPr id="260" name="Group 259"/>
          <p:cNvGrpSpPr/>
          <p:nvPr/>
        </p:nvGrpSpPr>
        <p:grpSpPr>
          <a:xfrm>
            <a:off x="3657916" y="1293705"/>
            <a:ext cx="2560320" cy="2560365"/>
            <a:chOff x="3657916" y="1293705"/>
            <a:chExt cx="2560320" cy="2560365"/>
          </a:xfrm>
        </p:grpSpPr>
        <p:sp>
          <p:nvSpPr>
            <p:cNvPr id="5" name="Rectangle 4"/>
            <p:cNvSpPr/>
            <p:nvPr/>
          </p:nvSpPr>
          <p:spPr bwMode="auto">
            <a:xfrm>
              <a:off x="3657916" y="1293705"/>
              <a:ext cx="2560320" cy="256036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2" tIns="182880" rIns="73142" bIns="27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IN" sz="2040" dirty="0">
                  <a:solidFill>
                    <a:srgbClr val="FFFFFF"/>
                  </a:solidFill>
                  <a:ea typeface="Segoe UI" pitchFamily="34" charset="0"/>
                  <a:cs typeface="Segoe UI" pitchFamily="34" charset="0"/>
                </a:rPr>
                <a:t>High performance batch computation</a:t>
              </a:r>
            </a:p>
            <a:p>
              <a:pPr algn="ctr" defTabSz="932293" fontAlgn="base">
                <a:lnSpc>
                  <a:spcPct val="90000"/>
                </a:lnSpc>
                <a:spcBef>
                  <a:spcPct val="0"/>
                </a:spcBef>
                <a:spcAft>
                  <a:spcPct val="0"/>
                </a:spcAft>
              </a:pPr>
              <a:endParaRPr lang="en-IN" sz="1599" dirty="0">
                <a:solidFill>
                  <a:srgbClr val="FFFFFF"/>
                </a:solidFill>
                <a:ea typeface="Segoe UI" pitchFamily="34" charset="0"/>
                <a:cs typeface="Segoe UI" pitchFamily="34" charset="0"/>
              </a:endParaRPr>
            </a:p>
          </p:txBody>
        </p:sp>
        <p:grpSp>
          <p:nvGrpSpPr>
            <p:cNvPr id="225" name="Group 224"/>
            <p:cNvGrpSpPr>
              <a:grpSpLocks noChangeAspect="1"/>
            </p:cNvGrpSpPr>
            <p:nvPr/>
          </p:nvGrpSpPr>
          <p:grpSpPr bwMode="auto">
            <a:xfrm>
              <a:off x="4082801" y="2303688"/>
              <a:ext cx="1689716" cy="1154074"/>
              <a:chOff x="2270" y="2544"/>
              <a:chExt cx="1347" cy="920"/>
            </a:xfrm>
          </p:grpSpPr>
          <p:sp>
            <p:nvSpPr>
              <p:cNvPr id="226" name="Freeform 22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rgbClr val="A52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7" name="Freeform 22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8" name="Freeform 22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29" name="Freeform 22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0" name="Freeform 22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1" name="Freeform 23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2" name="Freeform 23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3" name="Freeform 23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4" name="Freeform 23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5" name="Freeform 23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6" name="Freeform 23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7" name="Freeform 23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8" name="Freeform 23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39" name="Freeform 23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0" name="Freeform 23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1" name="Freeform 24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2" name="Freeform 24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3" name="Freeform 24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4" name="Freeform 24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5" name="Freeform 24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6" name="Freeform 24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7" name="Freeform 24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8" name="Freeform 24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49" name="Freeform 24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0" name="Freeform 24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1" name="Freeform 25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2" name="Freeform 25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3" name="Freeform 25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4" name="Freeform 25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5" name="Freeform 25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6" name="Freeform 25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7" name="Freeform 25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8" name="Freeform 257"/>
              <p:cNvSpPr>
                <a:spLocks/>
              </p:cNvSpPr>
              <p:nvPr/>
            </p:nvSpPr>
            <p:spPr bwMode="auto">
              <a:xfrm>
                <a:off x="3062" y="2788"/>
                <a:ext cx="283" cy="429"/>
              </a:xfrm>
              <a:custGeom>
                <a:avLst/>
                <a:gdLst>
                  <a:gd name="T0" fmla="*/ 31 w 289"/>
                  <a:gd name="T1" fmla="*/ 420 h 437"/>
                  <a:gd name="T2" fmla="*/ 289 w 289"/>
                  <a:gd name="T3" fmla="*/ 7 h 437"/>
                  <a:gd name="T4" fmla="*/ 275 w 289"/>
                  <a:gd name="T5" fmla="*/ 0 h 437"/>
                  <a:gd name="T6" fmla="*/ 223 w 289"/>
                  <a:gd name="T7" fmla="*/ 71 h 437"/>
                  <a:gd name="T8" fmla="*/ 0 w 289"/>
                  <a:gd name="T9" fmla="*/ 427 h 437"/>
                  <a:gd name="T10" fmla="*/ 21 w 289"/>
                  <a:gd name="T11" fmla="*/ 437 h 437"/>
                  <a:gd name="T12" fmla="*/ 31 w 289"/>
                  <a:gd name="T13" fmla="*/ 420 h 437"/>
                  <a:gd name="T14" fmla="*/ 31 w 289"/>
                  <a:gd name="T15" fmla="*/ 420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437">
                    <a:moveTo>
                      <a:pt x="31" y="420"/>
                    </a:moveTo>
                    <a:cubicBezTo>
                      <a:pt x="289" y="7"/>
                      <a:pt x="289" y="7"/>
                      <a:pt x="289" y="7"/>
                    </a:cubicBezTo>
                    <a:cubicBezTo>
                      <a:pt x="284" y="4"/>
                      <a:pt x="280" y="2"/>
                      <a:pt x="275" y="0"/>
                    </a:cubicBezTo>
                    <a:cubicBezTo>
                      <a:pt x="223" y="71"/>
                      <a:pt x="223" y="71"/>
                      <a:pt x="223" y="71"/>
                    </a:cubicBezTo>
                    <a:cubicBezTo>
                      <a:pt x="0" y="427"/>
                      <a:pt x="0" y="427"/>
                      <a:pt x="0" y="427"/>
                    </a:cubicBezTo>
                    <a:cubicBezTo>
                      <a:pt x="7" y="430"/>
                      <a:pt x="14" y="432"/>
                      <a:pt x="21" y="437"/>
                    </a:cubicBezTo>
                    <a:cubicBezTo>
                      <a:pt x="31" y="420"/>
                      <a:pt x="31" y="420"/>
                      <a:pt x="31" y="420"/>
                    </a:cubicBezTo>
                    <a:cubicBezTo>
                      <a:pt x="31" y="420"/>
                      <a:pt x="31" y="420"/>
                      <a:pt x="31" y="420"/>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sp>
            <p:nvSpPr>
              <p:cNvPr id="259" name="Freeform 25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p>
            </p:txBody>
          </p:sp>
        </p:grpSp>
      </p:grpSp>
    </p:spTree>
    <p:extLst>
      <p:ext uri="{BB962C8B-B14F-4D97-AF65-F5344CB8AC3E}">
        <p14:creationId xmlns:p14="http://schemas.microsoft.com/office/powerpoint/2010/main" val="1238145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26922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6" name="Rectangle 5"/>
          <p:cNvSpPr/>
          <p:nvPr/>
        </p:nvSpPr>
        <p:spPr bwMode="ltGray">
          <a:xfrm>
            <a:off x="274703" y="296863"/>
            <a:ext cx="5486400" cy="5486400"/>
          </a:xfrm>
          <a:prstGeom prst="rect">
            <a:avLst/>
          </a:prstGeom>
          <a:solidFill>
            <a:srgbClr val="DC3C0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3" name="Title 2"/>
          <p:cNvSpPr>
            <a:spLocks noGrp="1"/>
          </p:cNvSpPr>
          <p:nvPr>
            <p:ph type="title"/>
          </p:nvPr>
        </p:nvSpPr>
        <p:spPr/>
        <p:txBody>
          <a:bodyPr/>
          <a:lstStyle/>
          <a:p>
            <a:r>
              <a:rPr lang="en-US" dirty="0">
                <a:solidFill>
                  <a:srgbClr val="FFFFFF"/>
                </a:solidFill>
                <a:ea typeface="Segoe UI" pitchFamily="34" charset="0"/>
              </a:rPr>
              <a:t>Working with RDDs</a:t>
            </a:r>
            <a:endParaRPr lang="en-US" dirty="0"/>
          </a:p>
        </p:txBody>
      </p:sp>
      <p:pic>
        <p:nvPicPr>
          <p:cNvPr id="8" name="Picture 7"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txBox="1">
            <a:spLocks/>
          </p:cNvSpPr>
          <p:nvPr/>
        </p:nvSpPr>
        <p:spPr>
          <a:xfrm>
            <a:off x="276540" y="4450258"/>
            <a:ext cx="5197379" cy="1018969"/>
          </a:xfrm>
          <a:prstGeom prst="rect">
            <a:avLst/>
          </a:prstGeom>
        </p:spPr>
        <p:txBody>
          <a:bodyPr lIns="18288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solidFill>
                  <a:srgbClr val="FFFFFF"/>
                </a:solidFill>
              </a:rPr>
              <a:t>Speaker name</a:t>
            </a:r>
          </a:p>
        </p:txBody>
      </p:sp>
    </p:spTree>
    <p:extLst>
      <p:ext uri="{BB962C8B-B14F-4D97-AF65-F5344CB8AC3E}">
        <p14:creationId xmlns:p14="http://schemas.microsoft.com/office/powerpoint/2010/main" val="3430101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1549142"/>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RDDs</a:t>
            </a:r>
          </a:p>
          <a:p>
            <a:pPr>
              <a:lnSpc>
                <a:spcPct val="100000"/>
              </a:lnSpc>
              <a:spcBef>
                <a:spcPts val="1000"/>
              </a:spcBef>
            </a:pPr>
            <a:r>
              <a:rPr lang="en-US" dirty="0">
                <a:solidFill>
                  <a:srgbClr val="FFFFFF"/>
                </a:solidFill>
                <a:latin typeface="Segoe UI Light"/>
              </a:rPr>
              <a:t>RDD operations</a:t>
            </a:r>
          </a:p>
          <a:p>
            <a:pPr>
              <a:lnSpc>
                <a:spcPct val="100000"/>
              </a:lnSpc>
              <a:spcBef>
                <a:spcPts val="1000"/>
              </a:spcBef>
            </a:pPr>
            <a:r>
              <a:rPr lang="en-US" dirty="0">
                <a:solidFill>
                  <a:srgbClr val="FFFFFF"/>
                </a:solidFill>
                <a:latin typeface="Segoe UI Light"/>
              </a:rPr>
              <a:t>Accumulators</a:t>
            </a: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330763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RDDs</a:t>
            </a:r>
          </a:p>
        </p:txBody>
      </p:sp>
    </p:spTree>
    <p:extLst>
      <p:ext uri="{BB962C8B-B14F-4D97-AF65-F5344CB8AC3E}">
        <p14:creationId xmlns:p14="http://schemas.microsoft.com/office/powerpoint/2010/main" val="64633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Core abstraction: RDDs</a:t>
            </a:r>
          </a:p>
        </p:txBody>
      </p:sp>
      <p:sp>
        <p:nvSpPr>
          <p:cNvPr id="4" name="TextBox 3"/>
          <p:cNvSpPr txBox="1"/>
          <p:nvPr/>
        </p:nvSpPr>
        <p:spPr>
          <a:xfrm>
            <a:off x="0" y="1211263"/>
            <a:ext cx="6080034" cy="2939266"/>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Primary abstraction in Spark</a:t>
            </a:r>
          </a:p>
          <a:p>
            <a:pPr lvl="1">
              <a:buFont typeface="Arial" panose="020B0604020202020204" pitchFamily="34" charset="0"/>
              <a:buChar char="•"/>
            </a:pPr>
            <a:r>
              <a:rPr lang="en-US" sz="1800" dirty="0"/>
              <a:t>Two types:</a:t>
            </a:r>
          </a:p>
          <a:p>
            <a:pPr marL="849977" lvl="1" indent="-291436" defTabSz="932597">
              <a:spcAft>
                <a:spcPts val="612"/>
              </a:spcAft>
              <a:buFont typeface="Arial" panose="020B0604020202020204" pitchFamily="34" charset="0"/>
              <a:buChar char="•"/>
            </a:pPr>
            <a:r>
              <a:rPr lang="en-US" sz="1800" dirty="0">
                <a:ln>
                  <a:solidFill>
                    <a:srgbClr val="FFFFFF">
                      <a:alpha val="0"/>
                    </a:srgbClr>
                  </a:solidFill>
                </a:ln>
                <a:gradFill>
                  <a:gsLst>
                    <a:gs pos="85321">
                      <a:srgbClr val="505050"/>
                    </a:gs>
                    <a:gs pos="57000">
                      <a:srgbClr val="505050"/>
                    </a:gs>
                  </a:gsLst>
                </a:gradFill>
              </a:rPr>
              <a:t>Parallelized collection</a:t>
            </a:r>
          </a:p>
          <a:p>
            <a:pPr marL="849977" lvl="1" indent="-291436" defTabSz="932597">
              <a:spcAft>
                <a:spcPts val="612"/>
              </a:spcAft>
              <a:buFont typeface="Arial" panose="020B0604020202020204" pitchFamily="34" charset="0"/>
              <a:buChar char="•"/>
            </a:pPr>
            <a:r>
              <a:rPr lang="en-US" sz="1800" dirty="0">
                <a:ln>
                  <a:solidFill>
                    <a:srgbClr val="FFFFFF">
                      <a:alpha val="0"/>
                    </a:srgbClr>
                  </a:solidFill>
                </a:ln>
                <a:gradFill>
                  <a:gsLst>
                    <a:gs pos="85321">
                      <a:srgbClr val="505050"/>
                    </a:gs>
                    <a:gs pos="57000">
                      <a:srgbClr val="505050"/>
                    </a:gs>
                  </a:gsLst>
                </a:gradFill>
              </a:rPr>
              <a:t>Hadoop data set</a:t>
            </a:r>
          </a:p>
          <a:p>
            <a:pPr lvl="1">
              <a:buFont typeface="Arial" panose="020B0604020202020204" pitchFamily="34" charset="0"/>
              <a:buChar char="•"/>
            </a:pPr>
            <a:r>
              <a:rPr lang="en-US" sz="1800" dirty="0"/>
              <a:t>RDD can be persisted in-memory</a:t>
            </a:r>
            <a:r>
              <a:rPr lang="en-US" sz="1800" i="1" dirty="0"/>
              <a:t> </a:t>
            </a:r>
            <a:r>
              <a:rPr lang="en-US" sz="1800" dirty="0"/>
              <a:t>across operations</a:t>
            </a:r>
          </a:p>
          <a:p>
            <a:pPr lvl="1">
              <a:buFont typeface="Arial" panose="020B0604020202020204" pitchFamily="34" charset="0"/>
              <a:buChar char="•"/>
            </a:pPr>
            <a:r>
              <a:rPr lang="en-US" sz="1800" dirty="0"/>
              <a:t>Cached or persistent RDDs</a:t>
            </a:r>
            <a:r>
              <a:rPr lang="en-US" sz="1800" i="1" dirty="0"/>
              <a:t> </a:t>
            </a:r>
            <a:r>
              <a:rPr lang="en-US" sz="1800" dirty="0"/>
              <a:t>are fault tolerant without replication</a:t>
            </a:r>
          </a:p>
        </p:txBody>
      </p:sp>
      <p:sp>
        <p:nvSpPr>
          <p:cNvPr id="109" name="AutoShape 360"/>
          <p:cNvSpPr>
            <a:spLocks noChangeAspect="1" noChangeArrowheads="1" noTextEdit="1"/>
          </p:cNvSpPr>
          <p:nvPr/>
        </p:nvSpPr>
        <p:spPr bwMode="auto">
          <a:xfrm>
            <a:off x="8187744" y="1249337"/>
            <a:ext cx="1808310" cy="51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362"/>
          <p:cNvSpPr>
            <a:spLocks noChangeArrowheads="1"/>
          </p:cNvSpPr>
          <p:nvPr/>
        </p:nvSpPr>
        <p:spPr bwMode="auto">
          <a:xfrm>
            <a:off x="9345355" y="1831798"/>
            <a:ext cx="548342" cy="492289"/>
          </a:xfrm>
          <a:prstGeom prst="rect">
            <a:avLst/>
          </a:pr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1" name="Rectangle 363"/>
          <p:cNvSpPr>
            <a:spLocks noChangeArrowheads="1"/>
          </p:cNvSpPr>
          <p:nvPr/>
        </p:nvSpPr>
        <p:spPr bwMode="auto">
          <a:xfrm>
            <a:off x="8192618" y="2324087"/>
            <a:ext cx="1803436" cy="828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64"/>
          <p:cNvSpPr>
            <a:spLocks noChangeArrowheads="1"/>
          </p:cNvSpPr>
          <p:nvPr/>
        </p:nvSpPr>
        <p:spPr bwMode="auto">
          <a:xfrm>
            <a:off x="8294975" y="2406948"/>
            <a:ext cx="1598722" cy="8773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65"/>
          <p:cNvSpPr>
            <a:spLocks noChangeArrowheads="1"/>
          </p:cNvSpPr>
          <p:nvPr/>
        </p:nvSpPr>
        <p:spPr bwMode="auto">
          <a:xfrm>
            <a:off x="8192618" y="3208746"/>
            <a:ext cx="1803436" cy="828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66"/>
          <p:cNvSpPr>
            <a:spLocks noChangeArrowheads="1"/>
          </p:cNvSpPr>
          <p:nvPr/>
        </p:nvSpPr>
        <p:spPr bwMode="auto">
          <a:xfrm>
            <a:off x="8294975" y="3286732"/>
            <a:ext cx="1598722" cy="8773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367"/>
          <p:cNvSpPr>
            <a:spLocks noChangeArrowheads="1"/>
          </p:cNvSpPr>
          <p:nvPr/>
        </p:nvSpPr>
        <p:spPr bwMode="auto">
          <a:xfrm>
            <a:off x="8489941" y="4093404"/>
            <a:ext cx="1208789" cy="7798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368"/>
          <p:cNvSpPr>
            <a:spLocks noChangeArrowheads="1"/>
          </p:cNvSpPr>
          <p:nvPr/>
        </p:nvSpPr>
        <p:spPr bwMode="auto">
          <a:xfrm>
            <a:off x="8592299" y="4171391"/>
            <a:ext cx="1006512" cy="1413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369"/>
          <p:cNvSpPr>
            <a:spLocks noChangeArrowheads="1"/>
          </p:cNvSpPr>
          <p:nvPr/>
        </p:nvSpPr>
        <p:spPr bwMode="auto">
          <a:xfrm>
            <a:off x="8714152" y="2494683"/>
            <a:ext cx="1179545" cy="7140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70"/>
          <p:cNvSpPr>
            <a:spLocks/>
          </p:cNvSpPr>
          <p:nvPr/>
        </p:nvSpPr>
        <p:spPr bwMode="auto">
          <a:xfrm>
            <a:off x="8714152" y="3374467"/>
            <a:ext cx="1179545" cy="718937"/>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371"/>
          <p:cNvSpPr>
            <a:spLocks noChangeArrowheads="1"/>
          </p:cNvSpPr>
          <p:nvPr/>
        </p:nvSpPr>
        <p:spPr bwMode="auto">
          <a:xfrm>
            <a:off x="8294975" y="2494683"/>
            <a:ext cx="419177" cy="714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372"/>
          <p:cNvSpPr>
            <a:spLocks noChangeArrowheads="1"/>
          </p:cNvSpPr>
          <p:nvPr/>
        </p:nvSpPr>
        <p:spPr bwMode="auto">
          <a:xfrm>
            <a:off x="8853066" y="2767635"/>
            <a:ext cx="419177" cy="1730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73"/>
          <p:cNvSpPr>
            <a:spLocks/>
          </p:cNvSpPr>
          <p:nvPr/>
        </p:nvSpPr>
        <p:spPr bwMode="auto">
          <a:xfrm>
            <a:off x="8294975" y="3374467"/>
            <a:ext cx="419177" cy="718937"/>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74"/>
          <p:cNvSpPr>
            <a:spLocks/>
          </p:cNvSpPr>
          <p:nvPr/>
        </p:nvSpPr>
        <p:spPr bwMode="auto">
          <a:xfrm>
            <a:off x="8675159" y="4405350"/>
            <a:ext cx="85298" cy="214463"/>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3" name="Freeform 375"/>
          <p:cNvSpPr>
            <a:spLocks noEditPoints="1"/>
          </p:cNvSpPr>
          <p:nvPr/>
        </p:nvSpPr>
        <p:spPr bwMode="auto">
          <a:xfrm>
            <a:off x="8838443" y="4405350"/>
            <a:ext cx="151099" cy="219337"/>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Freeform 376"/>
          <p:cNvSpPr>
            <a:spLocks/>
          </p:cNvSpPr>
          <p:nvPr/>
        </p:nvSpPr>
        <p:spPr bwMode="auto">
          <a:xfrm>
            <a:off x="9033409" y="4405350"/>
            <a:ext cx="87735" cy="214463"/>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5" name="Freeform 377"/>
          <p:cNvSpPr>
            <a:spLocks noEditPoints="1"/>
          </p:cNvSpPr>
          <p:nvPr/>
        </p:nvSpPr>
        <p:spPr bwMode="auto">
          <a:xfrm>
            <a:off x="8650788" y="4707547"/>
            <a:ext cx="153536" cy="21690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6" name="Freeform 378"/>
          <p:cNvSpPr>
            <a:spLocks/>
          </p:cNvSpPr>
          <p:nvPr/>
        </p:nvSpPr>
        <p:spPr bwMode="auto">
          <a:xfrm>
            <a:off x="8857940" y="4707547"/>
            <a:ext cx="92609" cy="212026"/>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7" name="Freeform 379"/>
          <p:cNvSpPr>
            <a:spLocks noEditPoints="1"/>
          </p:cNvSpPr>
          <p:nvPr/>
        </p:nvSpPr>
        <p:spPr bwMode="auto">
          <a:xfrm>
            <a:off x="9009038" y="4707547"/>
            <a:ext cx="155973" cy="21690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8" name="Freeform 380"/>
          <p:cNvSpPr>
            <a:spLocks noEditPoints="1"/>
          </p:cNvSpPr>
          <p:nvPr/>
        </p:nvSpPr>
        <p:spPr bwMode="auto">
          <a:xfrm>
            <a:off x="8650788" y="5606828"/>
            <a:ext cx="153536" cy="2193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9" name="Freeform 381"/>
          <p:cNvSpPr>
            <a:spLocks/>
          </p:cNvSpPr>
          <p:nvPr/>
        </p:nvSpPr>
        <p:spPr bwMode="auto">
          <a:xfrm>
            <a:off x="8857940" y="5606828"/>
            <a:ext cx="92609" cy="214463"/>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0" name="Freeform 382"/>
          <p:cNvSpPr>
            <a:spLocks noEditPoints="1"/>
          </p:cNvSpPr>
          <p:nvPr/>
        </p:nvSpPr>
        <p:spPr bwMode="auto">
          <a:xfrm>
            <a:off x="9009038" y="5606828"/>
            <a:ext cx="155973" cy="2193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1" name="Freeform 383"/>
          <p:cNvSpPr>
            <a:spLocks noEditPoints="1"/>
          </p:cNvSpPr>
          <p:nvPr/>
        </p:nvSpPr>
        <p:spPr bwMode="auto">
          <a:xfrm>
            <a:off x="8650788" y="5007307"/>
            <a:ext cx="153536" cy="2193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2" name="Freeform 384"/>
          <p:cNvSpPr>
            <a:spLocks noEditPoints="1"/>
          </p:cNvSpPr>
          <p:nvPr/>
        </p:nvSpPr>
        <p:spPr bwMode="auto">
          <a:xfrm>
            <a:off x="8838443" y="5007307"/>
            <a:ext cx="151099" cy="219337"/>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3" name="Freeform 385"/>
          <p:cNvSpPr>
            <a:spLocks/>
          </p:cNvSpPr>
          <p:nvPr/>
        </p:nvSpPr>
        <p:spPr bwMode="auto">
          <a:xfrm>
            <a:off x="9033409" y="5007307"/>
            <a:ext cx="87735" cy="214463"/>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4" name="Freeform 386"/>
          <p:cNvSpPr>
            <a:spLocks/>
          </p:cNvSpPr>
          <p:nvPr/>
        </p:nvSpPr>
        <p:spPr bwMode="auto">
          <a:xfrm>
            <a:off x="8675159" y="5309505"/>
            <a:ext cx="85298" cy="214463"/>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5" name="Freeform 387"/>
          <p:cNvSpPr>
            <a:spLocks/>
          </p:cNvSpPr>
          <p:nvPr/>
        </p:nvSpPr>
        <p:spPr bwMode="auto">
          <a:xfrm>
            <a:off x="9398971" y="4405350"/>
            <a:ext cx="92609" cy="214463"/>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6" name="Freeform 388"/>
          <p:cNvSpPr>
            <a:spLocks noEditPoints="1"/>
          </p:cNvSpPr>
          <p:nvPr/>
        </p:nvSpPr>
        <p:spPr bwMode="auto">
          <a:xfrm>
            <a:off x="9374600" y="4707547"/>
            <a:ext cx="155973" cy="21690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7" name="Freeform 389"/>
          <p:cNvSpPr>
            <a:spLocks noEditPoints="1"/>
          </p:cNvSpPr>
          <p:nvPr/>
        </p:nvSpPr>
        <p:spPr bwMode="auto">
          <a:xfrm>
            <a:off x="9374600" y="5007307"/>
            <a:ext cx="155973" cy="2193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8" name="Freeform 390"/>
          <p:cNvSpPr>
            <a:spLocks/>
          </p:cNvSpPr>
          <p:nvPr/>
        </p:nvSpPr>
        <p:spPr bwMode="auto">
          <a:xfrm>
            <a:off x="9398971" y="5309505"/>
            <a:ext cx="92609" cy="214463"/>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9" name="Freeform 391"/>
          <p:cNvSpPr>
            <a:spLocks/>
          </p:cNvSpPr>
          <p:nvPr/>
        </p:nvSpPr>
        <p:spPr bwMode="auto">
          <a:xfrm>
            <a:off x="8857940" y="5309505"/>
            <a:ext cx="92609" cy="214463"/>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0" name="Freeform 392"/>
          <p:cNvSpPr>
            <a:spLocks noEditPoints="1"/>
          </p:cNvSpPr>
          <p:nvPr/>
        </p:nvSpPr>
        <p:spPr bwMode="auto">
          <a:xfrm>
            <a:off x="9189382" y="4405350"/>
            <a:ext cx="155973" cy="219337"/>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1" name="Freeform 393"/>
          <p:cNvSpPr>
            <a:spLocks/>
          </p:cNvSpPr>
          <p:nvPr/>
        </p:nvSpPr>
        <p:spPr bwMode="auto">
          <a:xfrm>
            <a:off x="9208879" y="4707547"/>
            <a:ext cx="92609" cy="212026"/>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2" name="Freeform 394"/>
          <p:cNvSpPr>
            <a:spLocks/>
          </p:cNvSpPr>
          <p:nvPr/>
        </p:nvSpPr>
        <p:spPr bwMode="auto">
          <a:xfrm>
            <a:off x="9208879" y="5606828"/>
            <a:ext cx="92609" cy="214463"/>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3" name="Freeform 395"/>
          <p:cNvSpPr>
            <a:spLocks noEditPoints="1"/>
          </p:cNvSpPr>
          <p:nvPr/>
        </p:nvSpPr>
        <p:spPr bwMode="auto">
          <a:xfrm>
            <a:off x="9189382" y="5007307"/>
            <a:ext cx="155973" cy="219337"/>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4" name="Freeform 396"/>
          <p:cNvSpPr>
            <a:spLocks noEditPoints="1"/>
          </p:cNvSpPr>
          <p:nvPr/>
        </p:nvSpPr>
        <p:spPr bwMode="auto">
          <a:xfrm>
            <a:off x="8650788" y="5887092"/>
            <a:ext cx="153536" cy="2193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5" name="Freeform 397"/>
          <p:cNvSpPr>
            <a:spLocks/>
          </p:cNvSpPr>
          <p:nvPr/>
        </p:nvSpPr>
        <p:spPr bwMode="auto">
          <a:xfrm>
            <a:off x="8857940" y="5887092"/>
            <a:ext cx="92609" cy="214463"/>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6" name="Freeform 398"/>
          <p:cNvSpPr>
            <a:spLocks noEditPoints="1"/>
          </p:cNvSpPr>
          <p:nvPr/>
        </p:nvSpPr>
        <p:spPr bwMode="auto">
          <a:xfrm>
            <a:off x="9009038" y="5887092"/>
            <a:ext cx="155973" cy="2193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7" name="Freeform 399"/>
          <p:cNvSpPr>
            <a:spLocks noEditPoints="1"/>
          </p:cNvSpPr>
          <p:nvPr/>
        </p:nvSpPr>
        <p:spPr bwMode="auto">
          <a:xfrm>
            <a:off x="8650788" y="6189289"/>
            <a:ext cx="153536" cy="2193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8" name="Freeform 400"/>
          <p:cNvSpPr>
            <a:spLocks noEditPoints="1"/>
          </p:cNvSpPr>
          <p:nvPr/>
        </p:nvSpPr>
        <p:spPr bwMode="auto">
          <a:xfrm>
            <a:off x="8838443" y="6189289"/>
            <a:ext cx="151099" cy="219337"/>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9" name="Freeform 401"/>
          <p:cNvSpPr>
            <a:spLocks/>
          </p:cNvSpPr>
          <p:nvPr/>
        </p:nvSpPr>
        <p:spPr bwMode="auto">
          <a:xfrm>
            <a:off x="9208879" y="5309505"/>
            <a:ext cx="92609" cy="214463"/>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0" name="Freeform 402"/>
          <p:cNvSpPr>
            <a:spLocks noEditPoints="1"/>
          </p:cNvSpPr>
          <p:nvPr/>
        </p:nvSpPr>
        <p:spPr bwMode="auto">
          <a:xfrm>
            <a:off x="9009038" y="5309505"/>
            <a:ext cx="155973" cy="2193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1" name="Rectangle 403"/>
          <p:cNvSpPr>
            <a:spLocks noChangeArrowheads="1"/>
          </p:cNvSpPr>
          <p:nvPr/>
        </p:nvSpPr>
        <p:spPr bwMode="auto">
          <a:xfrm>
            <a:off x="8294975" y="1502793"/>
            <a:ext cx="424051" cy="821294"/>
          </a:xfrm>
          <a:prstGeom prst="rect">
            <a:avLst/>
          </a:pr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2" name="Rectangle 404"/>
          <p:cNvSpPr>
            <a:spLocks noChangeArrowheads="1"/>
          </p:cNvSpPr>
          <p:nvPr/>
        </p:nvSpPr>
        <p:spPr bwMode="auto">
          <a:xfrm>
            <a:off x="9130892" y="1683136"/>
            <a:ext cx="360687" cy="640951"/>
          </a:xfrm>
          <a:prstGeom prst="rect">
            <a:avLst/>
          </a:pr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3" name="Rectangle 405"/>
          <p:cNvSpPr>
            <a:spLocks noChangeArrowheads="1"/>
          </p:cNvSpPr>
          <p:nvPr/>
        </p:nvSpPr>
        <p:spPr bwMode="auto">
          <a:xfrm>
            <a:off x="9130892" y="1366317"/>
            <a:ext cx="77986" cy="636077"/>
          </a:xfrm>
          <a:prstGeom prst="rect">
            <a:avLst/>
          </a:prstGeom>
          <a:solidFill>
            <a:srgbClr val="8C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4" name="Rectangle 406"/>
          <p:cNvSpPr>
            <a:spLocks noChangeArrowheads="1"/>
          </p:cNvSpPr>
          <p:nvPr/>
        </p:nvSpPr>
        <p:spPr bwMode="auto">
          <a:xfrm>
            <a:off x="8553305" y="1337072"/>
            <a:ext cx="431362" cy="987016"/>
          </a:xfrm>
          <a:prstGeom prst="rect">
            <a:avLst/>
          </a:prstGeom>
          <a:solidFill>
            <a:srgbClr val="DC3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5" name="Rectangle 407"/>
          <p:cNvSpPr>
            <a:spLocks noChangeArrowheads="1"/>
          </p:cNvSpPr>
          <p:nvPr/>
        </p:nvSpPr>
        <p:spPr bwMode="auto">
          <a:xfrm>
            <a:off x="8857940" y="1254211"/>
            <a:ext cx="272952" cy="1069876"/>
          </a:xfrm>
          <a:prstGeom prst="rect">
            <a:avLst/>
          </a:prstGeom>
          <a:solidFill>
            <a:srgbClr val="B42F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6" name="Rectangle 408"/>
          <p:cNvSpPr>
            <a:spLocks noChangeArrowheads="1"/>
          </p:cNvSpPr>
          <p:nvPr/>
        </p:nvSpPr>
        <p:spPr bwMode="auto">
          <a:xfrm>
            <a:off x="8719026" y="1600276"/>
            <a:ext cx="236396" cy="723811"/>
          </a:xfrm>
          <a:prstGeom prst="rect">
            <a:avLst/>
          </a:prstGeom>
          <a:solidFill>
            <a:srgbClr val="FF5519"/>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6490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RDD operations</a:t>
            </a:r>
          </a:p>
        </p:txBody>
      </p:sp>
    </p:spTree>
    <p:extLst>
      <p:ext uri="{BB962C8B-B14F-4D97-AF65-F5344CB8AC3E}">
        <p14:creationId xmlns:p14="http://schemas.microsoft.com/office/powerpoint/2010/main" val="3014989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5089092" y="4037804"/>
            <a:ext cx="0" cy="1309567"/>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238231" y="2152650"/>
            <a:ext cx="0" cy="66437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auto">
          <a:xfrm rot="18900000">
            <a:off x="6892824" y="3004140"/>
            <a:ext cx="1204495" cy="1204495"/>
          </a:xfrm>
          <a:prstGeom prst="rect">
            <a:avLst/>
          </a:prstGeom>
          <a:solidFill>
            <a:srgbClr val="9731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a:xfrm>
            <a:off x="0" y="292082"/>
            <a:ext cx="12161520" cy="946413"/>
          </a:xfrm>
        </p:spPr>
        <p:txBody>
          <a:bodyPr lIns="457200"/>
          <a:lstStyle/>
          <a:p>
            <a:r>
              <a:rPr lang="en-US" dirty="0"/>
              <a:t>RDDs: Transformations and actions</a:t>
            </a:r>
          </a:p>
        </p:txBody>
      </p:sp>
      <p:grpSp>
        <p:nvGrpSpPr>
          <p:cNvPr id="18" name="Group 17"/>
          <p:cNvGrpSpPr/>
          <p:nvPr/>
        </p:nvGrpSpPr>
        <p:grpSpPr>
          <a:xfrm>
            <a:off x="3746708" y="3014362"/>
            <a:ext cx="2063032" cy="1178875"/>
            <a:chOff x="4488864" y="4595750"/>
            <a:chExt cx="2022764" cy="1155865"/>
          </a:xfrm>
          <a:solidFill>
            <a:srgbClr val="BC3D10"/>
          </a:solidFill>
        </p:grpSpPr>
        <p:sp>
          <p:nvSpPr>
            <p:cNvPr id="7" name="Rounded Rectangle 6"/>
            <p:cNvSpPr/>
            <p:nvPr/>
          </p:nvSpPr>
          <p:spPr bwMode="auto">
            <a:xfrm>
              <a:off x="4488864" y="45957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RDD</a:t>
              </a:r>
            </a:p>
          </p:txBody>
        </p:sp>
        <p:sp>
          <p:nvSpPr>
            <p:cNvPr id="8" name="Rounded Rectangle 7"/>
            <p:cNvSpPr/>
            <p:nvPr/>
          </p:nvSpPr>
          <p:spPr bwMode="auto">
            <a:xfrm>
              <a:off x="4641264" y="4748150"/>
              <a:ext cx="1413164" cy="546265"/>
            </a:xfrm>
            <a:prstGeom prst="roundRect">
              <a:avLst>
                <a:gd name="adj" fmla="val 1036"/>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RDD</a:t>
              </a:r>
            </a:p>
          </p:txBody>
        </p:sp>
        <p:sp>
          <p:nvSpPr>
            <p:cNvPr id="9" name="Rounded Rectangle 8"/>
            <p:cNvSpPr/>
            <p:nvPr/>
          </p:nvSpPr>
          <p:spPr bwMode="auto">
            <a:xfrm>
              <a:off x="4793664" y="49005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RDD</a:t>
              </a:r>
            </a:p>
          </p:txBody>
        </p:sp>
        <p:sp>
          <p:nvSpPr>
            <p:cNvPr id="10" name="Rounded Rectangle 9"/>
            <p:cNvSpPr/>
            <p:nvPr/>
          </p:nvSpPr>
          <p:spPr bwMode="auto">
            <a:xfrm>
              <a:off x="4946064" y="50529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RDD</a:t>
              </a:r>
            </a:p>
          </p:txBody>
        </p:sp>
        <p:sp>
          <p:nvSpPr>
            <p:cNvPr id="11" name="Rounded Rectangle 10"/>
            <p:cNvSpPr/>
            <p:nvPr/>
          </p:nvSpPr>
          <p:spPr bwMode="auto">
            <a:xfrm>
              <a:off x="5098464" y="52053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RDD</a:t>
              </a:r>
            </a:p>
          </p:txBody>
        </p:sp>
      </p:grpSp>
      <p:sp>
        <p:nvSpPr>
          <p:cNvPr id="3" name="Rectangle 2"/>
          <p:cNvSpPr/>
          <p:nvPr/>
        </p:nvSpPr>
        <p:spPr bwMode="auto">
          <a:xfrm rot="18900000">
            <a:off x="1636679" y="3006835"/>
            <a:ext cx="1204495" cy="120449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bg1"/>
              </a:solidFill>
              <a:latin typeface="+mj-lt"/>
              <a:ea typeface="Segoe UI" pitchFamily="34" charset="0"/>
              <a:cs typeface="Segoe UI" pitchFamily="34" charset="0"/>
            </a:endParaRPr>
          </a:p>
        </p:txBody>
      </p:sp>
      <p:sp>
        <p:nvSpPr>
          <p:cNvPr id="13" name="TextBox 12"/>
          <p:cNvSpPr txBox="1"/>
          <p:nvPr/>
        </p:nvSpPr>
        <p:spPr>
          <a:xfrm>
            <a:off x="1389091" y="3442014"/>
            <a:ext cx="1704271" cy="310868"/>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rgbClr val="FFFFFF"/>
                </a:solidFill>
              </a:rPr>
              <a:t>Transformations</a:t>
            </a:r>
          </a:p>
        </p:txBody>
      </p:sp>
      <p:cxnSp>
        <p:nvCxnSpPr>
          <p:cNvPr id="33" name="Straight Arrow Connector 32"/>
          <p:cNvCxnSpPr/>
          <p:nvPr/>
        </p:nvCxnSpPr>
        <p:spPr>
          <a:xfrm>
            <a:off x="5805717" y="3604732"/>
            <a:ext cx="835708"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auto">
          <a:xfrm>
            <a:off x="9252696" y="3331136"/>
            <a:ext cx="1441296" cy="557140"/>
          </a:xfrm>
          <a:prstGeom prst="roundRect">
            <a:avLst>
              <a:gd name="adj" fmla="val 0"/>
            </a:avLst>
          </a:prstGeom>
          <a:solidFill>
            <a:srgbClr val="7B28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Value</a:t>
            </a:r>
          </a:p>
        </p:txBody>
      </p:sp>
      <p:sp>
        <p:nvSpPr>
          <p:cNvPr id="38" name="TextBox 37"/>
          <p:cNvSpPr txBox="1"/>
          <p:nvPr/>
        </p:nvSpPr>
        <p:spPr>
          <a:xfrm>
            <a:off x="7033805" y="3450953"/>
            <a:ext cx="922532" cy="310868"/>
          </a:xfrm>
          <a:prstGeom prst="rect">
            <a:avLst/>
          </a:prstGeom>
          <a:noFill/>
        </p:spPr>
        <p:txBody>
          <a:bodyPr wrap="none" lIns="186521" tIns="149217" rIns="186521" bIns="149217" rtlCol="0" anchor="ctr">
            <a:noAutofit/>
          </a:bodyPr>
          <a:lstStyle/>
          <a:p>
            <a:pPr algn="ctr" defTabSz="932597">
              <a:lnSpc>
                <a:spcPct val="90000"/>
              </a:lnSpc>
              <a:spcAft>
                <a:spcPts val="612"/>
              </a:spcAft>
            </a:pPr>
            <a:r>
              <a:rPr lang="en-US" sz="1600" dirty="0">
                <a:solidFill>
                  <a:srgbClr val="FFFFFF"/>
                </a:solidFill>
              </a:rPr>
              <a:t>Actions</a:t>
            </a:r>
          </a:p>
        </p:txBody>
      </p:sp>
      <p:cxnSp>
        <p:nvCxnSpPr>
          <p:cNvPr id="39" name="Straight Arrow Connector 38"/>
          <p:cNvCxnSpPr/>
          <p:nvPr/>
        </p:nvCxnSpPr>
        <p:spPr>
          <a:xfrm>
            <a:off x="8371385" y="3611099"/>
            <a:ext cx="835708"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p:cNvCxnSpPr>
            <a:endCxn id="7" idx="0"/>
          </p:cNvCxnSpPr>
          <p:nvPr/>
        </p:nvCxnSpPr>
        <p:spPr>
          <a:xfrm>
            <a:off x="2239617" y="2171491"/>
            <a:ext cx="2227739" cy="842871"/>
          </a:xfrm>
          <a:prstGeom prst="bentConnector2">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a:off x="2239820" y="4467217"/>
            <a:ext cx="2865580" cy="864403"/>
          </a:xfrm>
          <a:prstGeom prst="bentConnector3">
            <a:avLst>
              <a:gd name="adj1" fmla="val 10008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756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6863"/>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1068156626"/>
              </p:ext>
            </p:extLst>
          </p:nvPr>
        </p:nvGraphicFramePr>
        <p:xfrm>
          <a:off x="449942" y="1362266"/>
          <a:ext cx="10797495" cy="4698307"/>
        </p:xfrm>
        <a:graphic>
          <a:graphicData uri="http://schemas.openxmlformats.org/drawingml/2006/table">
            <a:tbl>
              <a:tblPr firstRow="1" bandRow="1">
                <a:tableStyleId>{5C22544A-7EE6-4342-B048-85BDC9FD1C3A}</a:tableStyleId>
              </a:tblPr>
              <a:tblGrid>
                <a:gridCol w="2631318">
                  <a:extLst>
                    <a:ext uri="{9D8B030D-6E8A-4147-A177-3AD203B41FA5}">
                      <a16:colId xmlns:a16="http://schemas.microsoft.com/office/drawing/2014/main" val="20000"/>
                    </a:ext>
                  </a:extLst>
                </a:gridCol>
                <a:gridCol w="8166177">
                  <a:extLst>
                    <a:ext uri="{9D8B030D-6E8A-4147-A177-3AD203B41FA5}">
                      <a16:colId xmlns:a16="http://schemas.microsoft.com/office/drawing/2014/main" val="20001"/>
                    </a:ext>
                  </a:extLst>
                </a:gridCol>
              </a:tblGrid>
              <a:tr h="567037">
                <a:tc>
                  <a:txBody>
                    <a:bodyPr/>
                    <a:lstStyle/>
                    <a:p>
                      <a:pPr marL="182880"/>
                      <a:r>
                        <a:rPr lang="en-US" sz="1800" b="1" dirty="0">
                          <a:solidFill>
                            <a:schemeClr val="bg1"/>
                          </a:solidFill>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a16="http://schemas.microsoft.com/office/drawing/2014/main"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and overview</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8:30 - 9:30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Apache Spark overview</a:t>
                      </a:r>
                    </a:p>
                  </a:txBody>
                  <a:tcPr marL="91414" marR="91414" marT="45706" marB="45706" anchor="ctr">
                    <a:solidFill>
                      <a:srgbClr val="F2F2F2"/>
                    </a:solidFill>
                  </a:tcPr>
                </a:tc>
                <a:extLst>
                  <a:ext uri="{0D108BD9-81ED-4DB2-BD59-A6C34878D82A}">
                    <a16:rowId xmlns:a16="http://schemas.microsoft.com/office/drawing/2014/main"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9:30 - 9:45</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Break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9:45 - 11:00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 with Resilient Distributed Datasets (RDDs)</a:t>
                      </a:r>
                    </a:p>
                  </a:txBody>
                  <a:tcPr marL="91414" marR="91414" marT="45706" marB="45706" anchor="ctr">
                    <a:solidFill>
                      <a:srgbClr val="F2F2F2"/>
                    </a:solidFill>
                  </a:tcPr>
                </a:tc>
                <a:extLst>
                  <a:ext uri="{0D108BD9-81ED-4DB2-BD59-A6C34878D82A}">
                    <a16:rowId xmlns:a16="http://schemas.microsoft.com/office/drawing/2014/main"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notebooks on Apache Spark</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Lunch</a:t>
                      </a:r>
                    </a:p>
                  </a:txBody>
                  <a:tcPr marL="91414" marR="91414" marT="45706" marB="45706" anchor="ctr">
                    <a:solidFill>
                      <a:srgbClr val="F2F2F2"/>
                    </a:solidFill>
                  </a:tcPr>
                </a:tc>
                <a:extLst>
                  <a:ext uri="{0D108BD9-81ED-4DB2-BD59-A6C34878D82A}">
                    <a16:rowId xmlns:a16="http://schemas.microsoft.com/office/drawing/2014/main"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12:45 - 2:15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Spark SQL overview</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2:15 - 3:00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Running interactive Spark SQL queries with </a:t>
                      </a:r>
                      <a:r>
                        <a:rPr lang="en-US" sz="1800" dirty="0" err="1">
                          <a:solidFill>
                            <a:schemeClr val="tx1"/>
                          </a:solidFill>
                        </a:rPr>
                        <a:t>Jupyter</a:t>
                      </a:r>
                      <a:r>
                        <a:rPr lang="en-US" sz="1800" dirty="0">
                          <a:solidFill>
                            <a:schemeClr val="tx1"/>
                          </a:solidFill>
                        </a:rPr>
                        <a:t> and Zeppelin notebooks</a:t>
                      </a:r>
                    </a:p>
                  </a:txBody>
                  <a:tcPr marL="91414" marR="91414" marT="45706" marB="45706" anchor="ctr">
                    <a:solidFill>
                      <a:srgbClr val="F2F2F2"/>
                    </a:solidFill>
                  </a:tcPr>
                </a:tc>
                <a:extLst>
                  <a:ext uri="{0D108BD9-81ED-4DB2-BD59-A6C34878D82A}">
                    <a16:rowId xmlns:a16="http://schemas.microsoft.com/office/drawing/2014/main" val="10009"/>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3:00 - 3:15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Break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406277566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3:15 - 4:00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Apache Hive and Microsoft Power BI in Apache Spark</a:t>
                      </a:r>
                      <a:endParaRPr lang="en-US" sz="1800" dirty="0">
                        <a:solidFill>
                          <a:schemeClr val="tx1"/>
                        </a:solidFill>
                      </a:endParaRPr>
                    </a:p>
                  </a:txBody>
                  <a:tcPr marL="91414" marR="91414" marT="45706" marB="45706" anchor="ctr">
                    <a:solidFill>
                      <a:srgbClr val="F2F2F2"/>
                    </a:solidFill>
                  </a:tcPr>
                </a:tc>
                <a:extLst>
                  <a:ext uri="{0D108BD9-81ED-4DB2-BD59-A6C34878D82A}">
                    <a16:rowId xmlns:a16="http://schemas.microsoft.com/office/drawing/2014/main" val="73415706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4:00 - 4:15</a:t>
                      </a:r>
                    </a:p>
                  </a:txBody>
                  <a:tcPr marL="91414" marR="91414" marT="45706" marB="45706" anchor="ctr">
                    <a:solidFill>
                      <a:srgbClr val="D2D2D2"/>
                    </a:solidFill>
                  </a:tcPr>
                </a:tc>
                <a:tc>
                  <a:txBody>
                    <a:bodyPr/>
                    <a:lstStyle/>
                    <a:p>
                      <a:pPr>
                        <a:spcBef>
                          <a:spcPts val="300"/>
                        </a:spcBef>
                        <a:spcAft>
                          <a:spcPts val="300"/>
                        </a:spcAft>
                      </a:pPr>
                      <a:r>
                        <a:rPr lang="en-US" sz="1800" dirty="0">
                          <a:solidFill>
                            <a:schemeClr val="tx1"/>
                          </a:solidFill>
                        </a:rPr>
                        <a:t>Day One wrap-up</a:t>
                      </a:r>
                    </a:p>
                  </a:txBody>
                  <a:tcPr marL="91414" marR="91414" marT="45706" marB="45706" anchor="ctr">
                    <a:solidFill>
                      <a:srgbClr val="D2D2D2"/>
                    </a:solidFill>
                  </a:tcPr>
                </a:tc>
                <a:extLst>
                  <a:ext uri="{0D108BD9-81ED-4DB2-BD59-A6C34878D82A}">
                    <a16:rowId xmlns:a16="http://schemas.microsoft.com/office/drawing/2014/main" val="2632672000"/>
                  </a:ext>
                </a:extLst>
              </a:tr>
            </a:tbl>
          </a:graphicData>
        </a:graphic>
      </p:graphicFrame>
      <p:grpSp>
        <p:nvGrpSpPr>
          <p:cNvPr id="3" name="Group 2"/>
          <p:cNvGrpSpPr/>
          <p:nvPr/>
        </p:nvGrpSpPr>
        <p:grpSpPr>
          <a:xfrm>
            <a:off x="9725286" y="578805"/>
            <a:ext cx="1543091" cy="469619"/>
            <a:chOff x="9826884" y="578805"/>
            <a:chExt cx="1543091" cy="469619"/>
          </a:xfrm>
        </p:grpSpPr>
        <p:grpSp>
          <p:nvGrpSpPr>
            <p:cNvPr id="26" name="Group 4"/>
            <p:cNvGrpSpPr>
              <a:grpSpLocks noChangeAspect="1"/>
            </p:cNvGrpSpPr>
            <p:nvPr/>
          </p:nvGrpSpPr>
          <p:grpSpPr bwMode="auto">
            <a:xfrm>
              <a:off x="10874463"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826884" y="582768"/>
              <a:ext cx="1003801" cy="461665"/>
            </a:xfrm>
            <a:prstGeom prst="rect">
              <a:avLst/>
            </a:prstGeom>
          </p:spPr>
          <p:txBody>
            <a:bodyPr wrap="none">
              <a:spAutoFit/>
            </a:bodyPr>
            <a:lstStyle/>
            <a:p>
              <a:r>
                <a:rPr lang="en-US" sz="2400" b="1" dirty="0">
                  <a:solidFill>
                    <a:schemeClr val="tx2"/>
                  </a:solidFill>
                </a:rPr>
                <a:t>Day 1</a:t>
              </a:r>
              <a:endParaRPr lang="en-US" sz="2400" dirty="0">
                <a:solidFill>
                  <a:schemeClr val="tx2"/>
                </a:solidFill>
              </a:endParaRPr>
            </a:p>
          </p:txBody>
        </p:sp>
      </p:grpSp>
    </p:spTree>
    <p:extLst>
      <p:ext uri="{BB962C8B-B14F-4D97-AF65-F5344CB8AC3E}">
        <p14:creationId xmlns:p14="http://schemas.microsoft.com/office/powerpoint/2010/main" val="232657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161519" cy="946413"/>
          </a:xfrm>
        </p:spPr>
        <p:txBody>
          <a:bodyPr lIns="457200"/>
          <a:lstStyle/>
          <a:p>
            <a:r>
              <a:rPr lang="en-US" dirty="0"/>
              <a:t>Transformations and actions: Sample code</a:t>
            </a:r>
          </a:p>
        </p:txBody>
      </p:sp>
      <p:sp>
        <p:nvSpPr>
          <p:cNvPr id="4" name="TextBox 3"/>
          <p:cNvSpPr txBox="1"/>
          <p:nvPr/>
        </p:nvSpPr>
        <p:spPr>
          <a:xfrm>
            <a:off x="465135" y="1728984"/>
            <a:ext cx="6646863" cy="4488936"/>
          </a:xfrm>
          <a:prstGeom prst="rect">
            <a:avLst/>
          </a:prstGeom>
          <a:solidFill>
            <a:schemeClr val="bg1">
              <a:lumMod val="95000"/>
            </a:schemeClr>
          </a:solidFill>
          <a:ln w="63500">
            <a:solidFill>
              <a:srgbClr val="DC3C00"/>
            </a:solidFill>
          </a:ln>
        </p:spPr>
        <p:txBody>
          <a:bodyPr wrap="none" lIns="186521" tIns="149217" rIns="186521" bIns="149217" rtlCol="0" anchor="ctr">
            <a:noAutofit/>
          </a:bodyPr>
          <a:lstStyle/>
          <a:p>
            <a:pPr defTabSz="932597">
              <a:spcBef>
                <a:spcPts val="1224"/>
              </a:spcBef>
              <a:spcAft>
                <a:spcPts val="1224"/>
              </a:spcAft>
            </a:pPr>
            <a:r>
              <a:rPr lang="en-US" sz="1400" b="1" dirty="0">
                <a:solidFill>
                  <a:srgbClr val="000000">
                    <a:lumMod val="65000"/>
                    <a:lumOff val="35000"/>
                  </a:srgbClr>
                </a:solidFill>
                <a:latin typeface="Consolas" panose="020B0609020204030204" pitchFamily="49" charset="0"/>
                <a:cs typeface="Consolas" panose="020B0609020204030204" pitchFamily="49" charset="0"/>
              </a:rPr>
              <a:t>val</a:t>
            </a:r>
            <a:r>
              <a:rPr lang="en-US" sz="1400" dirty="0">
                <a:solidFill>
                  <a:srgbClr val="000000">
                    <a:lumMod val="65000"/>
                    <a:lumOff val="35000"/>
                  </a:srgbClr>
                </a:solidFill>
                <a:latin typeface="Consolas" panose="020B0609020204030204" pitchFamily="49" charset="0"/>
                <a:cs typeface="Consolas" panose="020B0609020204030204" pitchFamily="49" charset="0"/>
              </a:rPr>
              <a:t> file = spark.textFile("</a:t>
            </a:r>
            <a:r>
              <a:rPr lang="en-US" sz="1400" dirty="0">
                <a:solidFill>
                  <a:srgbClr val="0072C6">
                    <a:lumMod val="75000"/>
                  </a:srgbClr>
                </a:solidFill>
                <a:latin typeface="Consolas" panose="020B0609020204030204" pitchFamily="49" charset="0"/>
                <a:cs typeface="Consolas" panose="020B0609020204030204" pitchFamily="49" charset="0"/>
              </a:rPr>
              <a:t>hdfs://...")</a:t>
            </a:r>
            <a:endParaRPr lang="en-US" sz="1400" dirty="0">
              <a:solidFill>
                <a:srgbClr val="000000">
                  <a:lumMod val="65000"/>
                  <a:lumOff val="35000"/>
                </a:srgbClr>
              </a:solidFill>
              <a:latin typeface="Consolas" panose="020B0609020204030204" pitchFamily="49" charset="0"/>
              <a:cs typeface="Consolas" panose="020B0609020204030204" pitchFamily="49" charset="0"/>
            </a:endParaRPr>
          </a:p>
          <a:p>
            <a:pPr defTabSz="932597">
              <a:spcBef>
                <a:spcPts val="612"/>
              </a:spcBef>
              <a:spcAft>
                <a:spcPts val="1224"/>
              </a:spcAft>
            </a:pPr>
            <a:r>
              <a:rPr lang="en-US" sz="1400" b="1" dirty="0">
                <a:solidFill>
                  <a:srgbClr val="000000">
                    <a:lumMod val="65000"/>
                    <a:lumOff val="35000"/>
                  </a:srgbClr>
                </a:solidFill>
                <a:latin typeface="Consolas" panose="020B0609020204030204" pitchFamily="49" charset="0"/>
                <a:cs typeface="Consolas" panose="020B0609020204030204" pitchFamily="49" charset="0"/>
              </a:rPr>
              <a:t>val</a:t>
            </a:r>
            <a:r>
              <a:rPr lang="en-US" sz="1400" dirty="0">
                <a:solidFill>
                  <a:srgbClr val="000000">
                    <a:lumMod val="65000"/>
                    <a:lumOff val="35000"/>
                  </a:srgbClr>
                </a:solidFill>
                <a:latin typeface="Consolas" panose="020B0609020204030204" pitchFamily="49" charset="0"/>
                <a:cs typeface="Consolas" panose="020B0609020204030204" pitchFamily="49" charset="0"/>
              </a:rPr>
              <a:t> errors = file.</a:t>
            </a:r>
            <a:r>
              <a:rPr lang="en-US" sz="1400" dirty="0">
                <a:solidFill>
                  <a:srgbClr val="0072C6">
                    <a:lumMod val="75000"/>
                  </a:srgbClr>
                </a:solidFill>
                <a:latin typeface="Consolas" panose="020B0609020204030204" pitchFamily="49" charset="0"/>
                <a:cs typeface="Consolas" panose="020B0609020204030204" pitchFamily="49" charset="0"/>
              </a:rPr>
              <a:t>filter</a:t>
            </a:r>
            <a:r>
              <a:rPr lang="en-US" sz="1400" dirty="0">
                <a:solidFill>
                  <a:srgbClr val="000000">
                    <a:lumMod val="65000"/>
                    <a:lumOff val="35000"/>
                  </a:srgbClr>
                </a:solidFill>
                <a:latin typeface="Consolas" panose="020B0609020204030204" pitchFamily="49" charset="0"/>
                <a:cs typeface="Consolas" panose="020B0609020204030204" pitchFamily="49" charset="0"/>
              </a:rPr>
              <a:t>(line =&gt; line.contains("ERROR"))</a:t>
            </a:r>
          </a:p>
          <a:p>
            <a:pPr defTabSz="932597">
              <a:spcBef>
                <a:spcPts val="612"/>
              </a:spcBef>
            </a:pPr>
            <a:r>
              <a:rPr lang="en-US" sz="1400" dirty="0">
                <a:solidFill>
                  <a:srgbClr val="DC3C00">
                    <a:lumMod val="75000"/>
                  </a:srgbClr>
                </a:solidFill>
                <a:latin typeface="Consolas" panose="020B0609020204030204" pitchFamily="49" charset="0"/>
                <a:cs typeface="Consolas" panose="020B0609020204030204" pitchFamily="49" charset="0"/>
              </a:rPr>
              <a:t>// Cache errors</a:t>
            </a:r>
          </a:p>
          <a:p>
            <a:pPr defTabSz="932597">
              <a:spcBef>
                <a:spcPts val="612"/>
              </a:spcBef>
              <a:spcAft>
                <a:spcPts val="1224"/>
              </a:spcAft>
            </a:pPr>
            <a:r>
              <a:rPr lang="en-US" sz="1400" dirty="0">
                <a:solidFill>
                  <a:srgbClr val="000000">
                    <a:lumMod val="65000"/>
                    <a:lumOff val="35000"/>
                  </a:srgbClr>
                </a:solidFill>
                <a:latin typeface="Consolas" panose="020B0609020204030204" pitchFamily="49" charset="0"/>
                <a:cs typeface="Consolas" panose="020B0609020204030204" pitchFamily="49" charset="0"/>
              </a:rPr>
              <a:t>errors.</a:t>
            </a:r>
            <a:r>
              <a:rPr lang="en-US" sz="1400" dirty="0">
                <a:solidFill>
                  <a:srgbClr val="C00000"/>
                </a:solidFill>
                <a:latin typeface="Consolas" panose="020B0609020204030204" pitchFamily="49" charset="0"/>
                <a:cs typeface="Consolas" panose="020B0609020204030204" pitchFamily="49" charset="0"/>
              </a:rPr>
              <a:t>cache</a:t>
            </a:r>
            <a:r>
              <a:rPr lang="en-US" sz="1400" dirty="0">
                <a:solidFill>
                  <a:srgbClr val="000000">
                    <a:lumMod val="65000"/>
                    <a:lumOff val="35000"/>
                  </a:srgbClr>
                </a:solidFill>
                <a:latin typeface="Consolas" panose="020B0609020204030204" pitchFamily="49" charset="0"/>
                <a:cs typeface="Consolas" panose="020B0609020204030204" pitchFamily="49" charset="0"/>
              </a:rPr>
              <a:t>() </a:t>
            </a:r>
          </a:p>
          <a:p>
            <a:pPr defTabSz="932597">
              <a:spcBef>
                <a:spcPts val="612"/>
              </a:spcBef>
            </a:pPr>
            <a:r>
              <a:rPr lang="en-US" sz="1400" dirty="0">
                <a:solidFill>
                  <a:srgbClr val="DC3C00">
                    <a:lumMod val="75000"/>
                  </a:srgbClr>
                </a:solidFill>
                <a:latin typeface="Consolas" panose="020B0609020204030204" pitchFamily="49" charset="0"/>
                <a:cs typeface="Consolas" panose="020B0609020204030204" pitchFamily="49" charset="0"/>
              </a:rPr>
              <a:t>// Count all the errors</a:t>
            </a:r>
            <a:endParaRPr lang="en-US" sz="1400" dirty="0">
              <a:solidFill>
                <a:srgbClr val="000000">
                  <a:lumMod val="65000"/>
                  <a:lumOff val="35000"/>
                </a:srgbClr>
              </a:solidFill>
              <a:latin typeface="Consolas" panose="020B0609020204030204" pitchFamily="49" charset="0"/>
              <a:cs typeface="Consolas" panose="020B0609020204030204" pitchFamily="49" charset="0"/>
            </a:endParaRPr>
          </a:p>
          <a:p>
            <a:pPr defTabSz="932597">
              <a:spcBef>
                <a:spcPts val="612"/>
              </a:spcBef>
              <a:spcAft>
                <a:spcPts val="1224"/>
              </a:spcAft>
            </a:pPr>
            <a:r>
              <a:rPr lang="en-US" sz="1400" dirty="0">
                <a:solidFill>
                  <a:srgbClr val="000000">
                    <a:lumMod val="65000"/>
                    <a:lumOff val="35000"/>
                  </a:srgbClr>
                </a:solidFill>
                <a:latin typeface="Consolas" panose="020B0609020204030204" pitchFamily="49" charset="0"/>
                <a:cs typeface="Consolas" panose="020B0609020204030204" pitchFamily="49" charset="0"/>
              </a:rPr>
              <a:t>errors.</a:t>
            </a:r>
            <a:r>
              <a:rPr lang="en-US" sz="1400" dirty="0">
                <a:solidFill>
                  <a:srgbClr val="68217A">
                    <a:lumMod val="75000"/>
                  </a:srgbClr>
                </a:solidFill>
                <a:latin typeface="Consolas" panose="020B0609020204030204" pitchFamily="49" charset="0"/>
                <a:cs typeface="Consolas" panose="020B0609020204030204" pitchFamily="49" charset="0"/>
              </a:rPr>
              <a:t>count</a:t>
            </a:r>
            <a:r>
              <a:rPr lang="en-US" sz="1400" dirty="0">
                <a:solidFill>
                  <a:srgbClr val="000000">
                    <a:lumMod val="65000"/>
                    <a:lumOff val="35000"/>
                  </a:srgbClr>
                </a:solidFill>
                <a:latin typeface="Consolas" panose="020B0609020204030204" pitchFamily="49" charset="0"/>
                <a:cs typeface="Consolas" panose="020B0609020204030204" pitchFamily="49" charset="0"/>
              </a:rPr>
              <a:t>()</a:t>
            </a:r>
          </a:p>
          <a:p>
            <a:pPr defTabSz="932597">
              <a:spcBef>
                <a:spcPts val="612"/>
              </a:spcBef>
            </a:pPr>
            <a:r>
              <a:rPr lang="en-US" sz="1400" dirty="0">
                <a:solidFill>
                  <a:srgbClr val="DC3C00">
                    <a:lumMod val="75000"/>
                  </a:srgbClr>
                </a:solidFill>
                <a:latin typeface="Consolas" panose="020B0609020204030204" pitchFamily="49" charset="0"/>
                <a:cs typeface="Consolas" panose="020B0609020204030204" pitchFamily="49" charset="0"/>
              </a:rPr>
              <a:t>// Count errors mentioning MySQL</a:t>
            </a:r>
            <a:endParaRPr lang="en-US" sz="1400" dirty="0">
              <a:solidFill>
                <a:srgbClr val="000000">
                  <a:lumMod val="65000"/>
                  <a:lumOff val="35000"/>
                </a:srgbClr>
              </a:solidFill>
              <a:latin typeface="Consolas" panose="020B0609020204030204" pitchFamily="49" charset="0"/>
              <a:cs typeface="Consolas" panose="020B0609020204030204" pitchFamily="49" charset="0"/>
            </a:endParaRPr>
          </a:p>
          <a:p>
            <a:pPr defTabSz="932597">
              <a:spcBef>
                <a:spcPts val="612"/>
              </a:spcBef>
              <a:spcAft>
                <a:spcPts val="1224"/>
              </a:spcAft>
            </a:pPr>
            <a:r>
              <a:rPr lang="en-US" sz="1400" dirty="0">
                <a:solidFill>
                  <a:srgbClr val="000000">
                    <a:lumMod val="65000"/>
                    <a:lumOff val="35000"/>
                  </a:srgbClr>
                </a:solidFill>
                <a:latin typeface="Consolas" panose="020B0609020204030204" pitchFamily="49" charset="0"/>
                <a:cs typeface="Consolas" panose="020B0609020204030204" pitchFamily="49" charset="0"/>
              </a:rPr>
              <a:t>errors.</a:t>
            </a:r>
            <a:r>
              <a:rPr lang="en-US" sz="1400" dirty="0">
                <a:solidFill>
                  <a:srgbClr val="0072C6">
                    <a:lumMod val="75000"/>
                  </a:srgbClr>
                </a:solidFill>
                <a:latin typeface="Consolas" panose="020B0609020204030204" pitchFamily="49" charset="0"/>
                <a:cs typeface="Consolas" panose="020B0609020204030204" pitchFamily="49" charset="0"/>
              </a:rPr>
              <a:t>filter</a:t>
            </a:r>
            <a:r>
              <a:rPr lang="en-US" sz="1400" dirty="0">
                <a:solidFill>
                  <a:srgbClr val="000000">
                    <a:lumMod val="65000"/>
                    <a:lumOff val="35000"/>
                  </a:srgbClr>
                </a:solidFill>
                <a:latin typeface="Consolas" panose="020B0609020204030204" pitchFamily="49" charset="0"/>
                <a:cs typeface="Consolas" panose="020B0609020204030204" pitchFamily="49" charset="0"/>
              </a:rPr>
              <a:t>(line =&gt; line.contains(“Web")).</a:t>
            </a:r>
            <a:r>
              <a:rPr lang="en-US" sz="1400" dirty="0">
                <a:solidFill>
                  <a:srgbClr val="68217A">
                    <a:lumMod val="75000"/>
                  </a:srgbClr>
                </a:solidFill>
                <a:latin typeface="Consolas" panose="020B0609020204030204" pitchFamily="49" charset="0"/>
                <a:cs typeface="Consolas" panose="020B0609020204030204" pitchFamily="49" charset="0"/>
              </a:rPr>
              <a:t>count</a:t>
            </a:r>
            <a:r>
              <a:rPr lang="en-US" sz="1400" dirty="0">
                <a:solidFill>
                  <a:srgbClr val="000000">
                    <a:lumMod val="65000"/>
                    <a:lumOff val="35000"/>
                  </a:srgbClr>
                </a:solidFill>
                <a:latin typeface="Consolas" panose="020B0609020204030204" pitchFamily="49" charset="0"/>
                <a:cs typeface="Consolas" panose="020B0609020204030204" pitchFamily="49" charset="0"/>
              </a:rPr>
              <a:t>()</a:t>
            </a:r>
          </a:p>
          <a:p>
            <a:pPr defTabSz="932597">
              <a:spcBef>
                <a:spcPts val="612"/>
              </a:spcBef>
            </a:pPr>
            <a:r>
              <a:rPr lang="en-US" sz="1400" dirty="0">
                <a:solidFill>
                  <a:srgbClr val="DC3C00">
                    <a:lumMod val="75000"/>
                  </a:srgbClr>
                </a:solidFill>
                <a:latin typeface="Consolas" panose="020B0609020204030204" pitchFamily="49" charset="0"/>
                <a:cs typeface="Consolas" panose="020B0609020204030204" pitchFamily="49" charset="0"/>
              </a:rPr>
              <a:t>// Fetch the MySQL errors as an array of strings</a:t>
            </a:r>
            <a:endParaRPr lang="en-US" sz="1400" dirty="0">
              <a:solidFill>
                <a:srgbClr val="000000">
                  <a:lumMod val="65000"/>
                  <a:lumOff val="35000"/>
                </a:srgbClr>
              </a:solidFill>
              <a:latin typeface="Consolas" panose="020B0609020204030204" pitchFamily="49" charset="0"/>
              <a:cs typeface="Consolas" panose="020B0609020204030204" pitchFamily="49" charset="0"/>
            </a:endParaRPr>
          </a:p>
          <a:p>
            <a:pPr defTabSz="932597">
              <a:spcBef>
                <a:spcPts val="612"/>
              </a:spcBef>
              <a:spcAft>
                <a:spcPts val="1224"/>
              </a:spcAft>
            </a:pPr>
            <a:r>
              <a:rPr lang="en-US" sz="1400" dirty="0">
                <a:solidFill>
                  <a:srgbClr val="000000">
                    <a:lumMod val="65000"/>
                    <a:lumOff val="35000"/>
                  </a:srgbClr>
                </a:solidFill>
                <a:latin typeface="Consolas" panose="020B0609020204030204" pitchFamily="49" charset="0"/>
                <a:cs typeface="Consolas" panose="020B0609020204030204" pitchFamily="49" charset="0"/>
              </a:rPr>
              <a:t>errors.</a:t>
            </a:r>
            <a:r>
              <a:rPr lang="en-US" sz="1400" dirty="0">
                <a:solidFill>
                  <a:srgbClr val="0072C6">
                    <a:lumMod val="75000"/>
                  </a:srgbClr>
                </a:solidFill>
                <a:latin typeface="Consolas" panose="020B0609020204030204" pitchFamily="49" charset="0"/>
                <a:cs typeface="Consolas" panose="020B0609020204030204" pitchFamily="49" charset="0"/>
              </a:rPr>
              <a:t>filter</a:t>
            </a:r>
            <a:r>
              <a:rPr lang="en-US" sz="1400" dirty="0">
                <a:solidFill>
                  <a:srgbClr val="000000">
                    <a:lumMod val="65000"/>
                    <a:lumOff val="35000"/>
                  </a:srgbClr>
                </a:solidFill>
                <a:latin typeface="Consolas" panose="020B0609020204030204" pitchFamily="49" charset="0"/>
                <a:cs typeface="Consolas" panose="020B0609020204030204" pitchFamily="49" charset="0"/>
              </a:rPr>
              <a:t>(line =&gt; line.contains(“Error")).</a:t>
            </a:r>
            <a:r>
              <a:rPr lang="en-US" sz="1400" dirty="0">
                <a:solidFill>
                  <a:srgbClr val="68217A">
                    <a:lumMod val="75000"/>
                  </a:srgbClr>
                </a:solidFill>
                <a:latin typeface="Consolas" panose="020B0609020204030204" pitchFamily="49" charset="0"/>
                <a:cs typeface="Consolas" panose="020B0609020204030204" pitchFamily="49" charset="0"/>
              </a:rPr>
              <a:t>collec</a:t>
            </a:r>
            <a:r>
              <a:rPr lang="en-US" sz="1400" dirty="0">
                <a:solidFill>
                  <a:srgbClr val="000000">
                    <a:lumMod val="65000"/>
                    <a:lumOff val="35000"/>
                  </a:srgbClr>
                </a:solidFill>
                <a:latin typeface="Consolas" panose="020B0609020204030204" pitchFamily="49" charset="0"/>
                <a:cs typeface="Consolas" panose="020B0609020204030204" pitchFamily="49" charset="0"/>
              </a:rPr>
              <a:t>t()</a:t>
            </a:r>
          </a:p>
        </p:txBody>
      </p:sp>
      <p:sp>
        <p:nvSpPr>
          <p:cNvPr id="6" name="TextBox 5"/>
          <p:cNvSpPr txBox="1"/>
          <p:nvPr/>
        </p:nvSpPr>
        <p:spPr>
          <a:xfrm>
            <a:off x="7379496" y="3362631"/>
            <a:ext cx="4408170" cy="1221642"/>
          </a:xfrm>
          <a:prstGeom prst="rect">
            <a:avLst/>
          </a:prstGeom>
          <a:noFill/>
          <a:ln w="63500">
            <a:solidFill>
              <a:schemeClr val="bg2"/>
            </a:solidFill>
          </a:ln>
        </p:spPr>
        <p:txBody>
          <a:bodyPr wrap="none" lIns="182880" tIns="182880" rIns="182880" bIns="182880" rtlCol="0">
            <a:noAutofit/>
          </a:bodyPr>
          <a:lstStyle/>
          <a:p>
            <a:pPr defTabSz="932597">
              <a:lnSpc>
                <a:spcPct val="90000"/>
              </a:lnSpc>
              <a:spcAft>
                <a:spcPts val="612"/>
              </a:spcAft>
            </a:pPr>
            <a:r>
              <a:rPr lang="en-US" dirty="0">
                <a:ln>
                  <a:solidFill>
                    <a:srgbClr val="FFFFFF">
                      <a:alpha val="0"/>
                    </a:srgbClr>
                  </a:solidFill>
                </a:ln>
                <a:solidFill>
                  <a:srgbClr val="000000">
                    <a:lumMod val="75000"/>
                    <a:lumOff val="25000"/>
                  </a:srgbClr>
                </a:solidFill>
                <a:latin typeface="Segoe UI Semibold" panose="020B0702040204020203" pitchFamily="34" charset="0"/>
                <a:ea typeface="Segoe UI" pitchFamily="34" charset="0"/>
                <a:cs typeface="Segoe UI" pitchFamily="34" charset="0"/>
              </a:rPr>
              <a:t>Transformation: </a:t>
            </a:r>
            <a:r>
              <a:rPr lang="en-US" dirty="0">
                <a:ln>
                  <a:solidFill>
                    <a:srgbClr val="FFFFFF">
                      <a:alpha val="0"/>
                    </a:srgbClr>
                  </a:solidFill>
                </a:ln>
                <a:solidFill>
                  <a:srgbClr val="000000">
                    <a:lumMod val="75000"/>
                    <a:lumOff val="25000"/>
                  </a:srgbClr>
                </a:solidFill>
                <a:latin typeface="Consolas" panose="020B0609020204030204" pitchFamily="49" charset="0"/>
                <a:ea typeface="Segoe UI" pitchFamily="34" charset="0"/>
                <a:cs typeface="Consolas" panose="020B0609020204030204" pitchFamily="49" charset="0"/>
              </a:rPr>
              <a:t>hdfs(), filter()</a:t>
            </a:r>
          </a:p>
          <a:p>
            <a:pPr defTabSz="932597">
              <a:lnSpc>
                <a:spcPct val="90000"/>
              </a:lnSpc>
              <a:spcAft>
                <a:spcPts val="612"/>
              </a:spcAft>
            </a:pPr>
            <a:r>
              <a:rPr lang="en-US" dirty="0">
                <a:ln>
                  <a:solidFill>
                    <a:srgbClr val="FFFFFF">
                      <a:alpha val="0"/>
                    </a:srgbClr>
                  </a:solidFill>
                </a:ln>
                <a:solidFill>
                  <a:srgbClr val="000000">
                    <a:lumMod val="75000"/>
                    <a:lumOff val="25000"/>
                  </a:srgbClr>
                </a:solidFill>
                <a:latin typeface="Segoe UI Semibold" panose="020B0702040204020203" pitchFamily="34" charset="0"/>
                <a:ea typeface="Segoe UI" pitchFamily="34" charset="0"/>
                <a:cs typeface="Segoe UI" pitchFamily="34" charset="0"/>
              </a:rPr>
              <a:t>Action: </a:t>
            </a:r>
            <a:r>
              <a:rPr lang="en-US" dirty="0">
                <a:ln>
                  <a:solidFill>
                    <a:srgbClr val="FFFFFF">
                      <a:alpha val="0"/>
                    </a:srgbClr>
                  </a:solidFill>
                </a:ln>
                <a:solidFill>
                  <a:srgbClr val="000000">
                    <a:lumMod val="75000"/>
                    <a:lumOff val="25000"/>
                  </a:srgbClr>
                </a:solidFill>
                <a:latin typeface="Consolas" panose="020B0609020204030204" pitchFamily="49" charset="0"/>
                <a:ea typeface="Segoe UI" pitchFamily="34" charset="0"/>
                <a:cs typeface="Consolas" panose="020B0609020204030204" pitchFamily="49" charset="0"/>
              </a:rPr>
              <a:t>count(), collect()</a:t>
            </a:r>
          </a:p>
          <a:p>
            <a:pPr defTabSz="932597">
              <a:lnSpc>
                <a:spcPct val="90000"/>
              </a:lnSpc>
              <a:spcAft>
                <a:spcPts val="612"/>
              </a:spcAft>
            </a:pPr>
            <a:r>
              <a:rPr lang="en-US" dirty="0">
                <a:ln>
                  <a:solidFill>
                    <a:srgbClr val="FFFFFF">
                      <a:alpha val="0"/>
                    </a:srgbClr>
                  </a:solidFill>
                </a:ln>
                <a:solidFill>
                  <a:srgbClr val="000000">
                    <a:lumMod val="75000"/>
                    <a:lumOff val="25000"/>
                  </a:srgbClr>
                </a:solidFill>
                <a:latin typeface="Segoe UI Semibold" panose="020B0702040204020203" pitchFamily="34" charset="0"/>
                <a:ea typeface="Segoe UI" pitchFamily="34" charset="0"/>
                <a:cs typeface="Segoe UI" pitchFamily="34" charset="0"/>
              </a:rPr>
              <a:t>Cache()</a:t>
            </a:r>
            <a:r>
              <a:rPr lang="en-US" dirty="0">
                <a:ln>
                  <a:solidFill>
                    <a:srgbClr val="FFFFFF">
                      <a:alpha val="0"/>
                    </a:srgbClr>
                  </a:solidFill>
                </a:ln>
                <a:solidFill>
                  <a:srgbClr val="000000">
                    <a:lumMod val="75000"/>
                    <a:lumOff val="25000"/>
                  </a:srgbClr>
                </a:solidFill>
                <a:ea typeface="Segoe UI" pitchFamily="34" charset="0"/>
                <a:cs typeface="Segoe UI" pitchFamily="34" charset="0"/>
              </a:rPr>
              <a:t> </a:t>
            </a:r>
            <a:r>
              <a:rPr lang="en-US" dirty="0">
                <a:ln>
                  <a:solidFill>
                    <a:srgbClr val="FFFFFF">
                      <a:alpha val="0"/>
                    </a:srgbClr>
                  </a:solidFill>
                </a:ln>
                <a:solidFill>
                  <a:srgbClr val="000000">
                    <a:lumMod val="75000"/>
                    <a:lumOff val="25000"/>
                  </a:srgbClr>
                </a:solidFill>
                <a:latin typeface="Consolas" panose="020B0609020204030204" pitchFamily="49" charset="0"/>
                <a:ea typeface="Segoe UI" pitchFamily="34" charset="0"/>
                <a:cs typeface="Consolas" panose="020B0609020204030204" pitchFamily="49" charset="0"/>
              </a:rPr>
              <a:t>is a method</a:t>
            </a:r>
          </a:p>
        </p:txBody>
      </p:sp>
      <p:sp>
        <p:nvSpPr>
          <p:cNvPr id="8" name="TextBox 7"/>
          <p:cNvSpPr txBox="1"/>
          <p:nvPr/>
        </p:nvSpPr>
        <p:spPr>
          <a:xfrm>
            <a:off x="0" y="1211263"/>
            <a:ext cx="11289792" cy="461665"/>
          </a:xfrm>
          <a:prstGeom prst="rect">
            <a:avLst/>
          </a:prstGeom>
          <a:noFill/>
        </p:spPr>
        <p:txBody>
          <a:bodyPr wrap="square" lIns="45720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32597"/>
            <a:r>
              <a:rPr lang="en-US" sz="2400" dirty="0">
                <a:ln>
                  <a:solidFill>
                    <a:srgbClr val="FFFFFF">
                      <a:alpha val="0"/>
                    </a:srgbClr>
                  </a:solidFill>
                </a:ln>
                <a:solidFill>
                  <a:srgbClr val="CB3B1D"/>
                </a:solidFill>
                <a:latin typeface="+mj-lt"/>
                <a:ea typeface="Segoe UI" pitchFamily="34" charset="0"/>
                <a:cs typeface="Segoe UI" pitchFamily="34" charset="0"/>
              </a:rPr>
              <a:t>Sample code to search through error messages in a log file (stored in HDFS)</a:t>
            </a:r>
          </a:p>
        </p:txBody>
      </p:sp>
    </p:spTree>
    <p:extLst>
      <p:ext uri="{BB962C8B-B14F-4D97-AF65-F5344CB8AC3E}">
        <p14:creationId xmlns:p14="http://schemas.microsoft.com/office/powerpoint/2010/main" val="103283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RDD transformations</a:t>
            </a:r>
          </a:p>
        </p:txBody>
      </p:sp>
      <p:sp>
        <p:nvSpPr>
          <p:cNvPr id="4" name="TextBox 3"/>
          <p:cNvSpPr txBox="1"/>
          <p:nvPr/>
        </p:nvSpPr>
        <p:spPr>
          <a:xfrm>
            <a:off x="465136" y="1715282"/>
            <a:ext cx="6646863" cy="4700266"/>
          </a:xfrm>
          <a:prstGeom prst="rect">
            <a:avLst/>
          </a:prstGeom>
          <a:solidFill>
            <a:schemeClr val="bg1">
              <a:lumMod val="95000"/>
            </a:schemeClr>
          </a:solidFill>
          <a:ln w="63500">
            <a:solidFill>
              <a:srgbClr val="DC3C00"/>
            </a:solidFill>
          </a:ln>
        </p:spPr>
        <p:txBody>
          <a:bodyPr wrap="none" lIns="186521" tIns="149217" rIns="186521" bIns="149217" rtlCol="0" anchor="ctr">
            <a:noAutofit/>
          </a:bodyPr>
          <a:lstStyle/>
          <a:p>
            <a:pPr defTabSz="932597">
              <a:spcBef>
                <a:spcPts val="612"/>
              </a:spcBef>
            </a:pPr>
            <a:r>
              <a:rPr lang="en-US" sz="1400" i="1" dirty="0">
                <a:solidFill>
                  <a:schemeClr val="tx2"/>
                </a:solidFill>
                <a:latin typeface="Consolas" panose="020B0609020204030204" pitchFamily="49" charset="0"/>
              </a:rPr>
              <a:t>// Returns a new distributed data set formed by passing each </a:t>
            </a:r>
          </a:p>
          <a:p>
            <a:pPr defTabSz="932597">
              <a:spcBef>
                <a:spcPts val="612"/>
              </a:spcBef>
            </a:pPr>
            <a:r>
              <a:rPr lang="en-US" sz="1400" i="1" dirty="0">
                <a:solidFill>
                  <a:schemeClr val="tx2"/>
                </a:solidFill>
                <a:latin typeface="Consolas" panose="020B0609020204030204" pitchFamily="49" charset="0"/>
              </a:rPr>
              <a:t>element of the source through a function </a:t>
            </a:r>
            <a:r>
              <a:rPr lang="en-US" sz="1400" i="1" dirty="0" err="1">
                <a:solidFill>
                  <a:schemeClr val="tx2"/>
                </a:solidFill>
                <a:latin typeface="Consolas" panose="020B0609020204030204" pitchFamily="49" charset="0"/>
              </a:rPr>
              <a:t>func</a:t>
            </a:r>
            <a:r>
              <a:rPr lang="en-US" sz="1400" i="1" dirty="0">
                <a:solidFill>
                  <a:schemeClr val="tx2"/>
                </a:solidFill>
                <a:latin typeface="Consolas" panose="020B0609020204030204" pitchFamily="49" charset="0"/>
              </a:rPr>
              <a:t>.</a:t>
            </a:r>
          </a:p>
          <a:p>
            <a:pPr defTabSz="932597">
              <a:spcBef>
                <a:spcPts val="612"/>
              </a:spcBef>
            </a:pPr>
            <a:r>
              <a:rPr lang="en-US" sz="1400" dirty="0">
                <a:solidFill>
                  <a:schemeClr val="tx2"/>
                </a:solidFill>
                <a:latin typeface="Consolas" panose="020B0609020204030204" pitchFamily="49" charset="0"/>
              </a:rPr>
              <a:t>map(</a:t>
            </a:r>
            <a:r>
              <a:rPr lang="en-US" sz="1400" i="1" dirty="0" err="1">
                <a:solidFill>
                  <a:schemeClr val="tx2"/>
                </a:solidFill>
                <a:latin typeface="Consolas" panose="020B0609020204030204" pitchFamily="49" charset="0"/>
              </a:rPr>
              <a:t>func</a:t>
            </a:r>
            <a:r>
              <a:rPr lang="en-US" sz="1400" dirty="0">
                <a:solidFill>
                  <a:schemeClr val="tx2"/>
                </a:solidFill>
                <a:latin typeface="Consolas" panose="020B0609020204030204" pitchFamily="49" charset="0"/>
              </a:rPr>
              <a:t>)</a:t>
            </a:r>
          </a:p>
          <a:p>
            <a:pPr defTabSz="932597">
              <a:spcBef>
                <a:spcPts val="612"/>
              </a:spcBef>
            </a:pPr>
            <a:endParaRPr lang="en-US" sz="1400" dirty="0">
              <a:solidFill>
                <a:schemeClr val="tx2"/>
              </a:solidFill>
              <a:latin typeface="Consolas" panose="020B0609020204030204" pitchFamily="49" charset="0"/>
            </a:endParaRPr>
          </a:p>
          <a:p>
            <a:pPr defTabSz="932597">
              <a:spcBef>
                <a:spcPts val="612"/>
              </a:spcBef>
            </a:pPr>
            <a:r>
              <a:rPr lang="en-US" sz="1400" i="1" dirty="0">
                <a:solidFill>
                  <a:schemeClr val="tx2"/>
                </a:solidFill>
                <a:latin typeface="Consolas" panose="020B0609020204030204" pitchFamily="49" charset="0"/>
              </a:rPr>
              <a:t>// Returns a new data set formed by selecting those elements </a:t>
            </a:r>
          </a:p>
          <a:p>
            <a:pPr defTabSz="932597">
              <a:spcBef>
                <a:spcPts val="612"/>
              </a:spcBef>
            </a:pPr>
            <a:r>
              <a:rPr lang="en-US" sz="1400" i="1" dirty="0">
                <a:solidFill>
                  <a:schemeClr val="tx2"/>
                </a:solidFill>
                <a:latin typeface="Consolas" panose="020B0609020204030204" pitchFamily="49" charset="0"/>
              </a:rPr>
              <a:t>of the source on which </a:t>
            </a:r>
            <a:r>
              <a:rPr lang="en-US" sz="1400" i="1" dirty="0" err="1">
                <a:solidFill>
                  <a:schemeClr val="tx2"/>
                </a:solidFill>
                <a:latin typeface="Consolas" panose="020B0609020204030204" pitchFamily="49" charset="0"/>
              </a:rPr>
              <a:t>func</a:t>
            </a:r>
            <a:r>
              <a:rPr lang="en-US" sz="1400" i="1" dirty="0">
                <a:solidFill>
                  <a:schemeClr val="tx2"/>
                </a:solidFill>
                <a:latin typeface="Consolas" panose="020B0609020204030204" pitchFamily="49" charset="0"/>
              </a:rPr>
              <a:t> returns true.</a:t>
            </a:r>
          </a:p>
          <a:p>
            <a:pPr defTabSz="932597">
              <a:spcBef>
                <a:spcPts val="612"/>
              </a:spcBef>
            </a:pPr>
            <a:r>
              <a:rPr lang="en-US" sz="1400" dirty="0">
                <a:solidFill>
                  <a:schemeClr val="tx2"/>
                </a:solidFill>
                <a:latin typeface="Consolas" panose="020B0609020204030204" pitchFamily="49" charset="0"/>
              </a:rPr>
              <a:t>filter(</a:t>
            </a:r>
            <a:r>
              <a:rPr lang="en-US" sz="1400" i="1" dirty="0" err="1">
                <a:solidFill>
                  <a:schemeClr val="tx2"/>
                </a:solidFill>
                <a:latin typeface="Consolas" panose="020B0609020204030204" pitchFamily="49" charset="0"/>
              </a:rPr>
              <a:t>func</a:t>
            </a:r>
            <a:r>
              <a:rPr lang="en-US" sz="1400" dirty="0">
                <a:solidFill>
                  <a:schemeClr val="tx2"/>
                </a:solidFill>
                <a:latin typeface="Consolas" panose="020B0609020204030204" pitchFamily="49" charset="0"/>
              </a:rPr>
              <a:t>)</a:t>
            </a:r>
          </a:p>
          <a:p>
            <a:pPr defTabSz="932597">
              <a:spcBef>
                <a:spcPts val="612"/>
              </a:spcBef>
            </a:pPr>
            <a:endParaRPr lang="en-US" sz="1400" dirty="0">
              <a:solidFill>
                <a:schemeClr val="tx2"/>
              </a:solidFill>
              <a:latin typeface="Consolas" panose="020B0609020204030204" pitchFamily="49" charset="0"/>
            </a:endParaRPr>
          </a:p>
          <a:p>
            <a:pPr defTabSz="932597">
              <a:spcBef>
                <a:spcPts val="612"/>
              </a:spcBef>
            </a:pPr>
            <a:r>
              <a:rPr lang="en-US" sz="1400" i="1" dirty="0">
                <a:solidFill>
                  <a:schemeClr val="tx2"/>
                </a:solidFill>
                <a:latin typeface="Consolas" panose="020B0609020204030204" pitchFamily="49" charset="0"/>
              </a:rPr>
              <a:t>// Returns a new data set that contains the union of the </a:t>
            </a:r>
          </a:p>
          <a:p>
            <a:pPr defTabSz="932597">
              <a:spcBef>
                <a:spcPts val="612"/>
              </a:spcBef>
            </a:pPr>
            <a:r>
              <a:rPr lang="en-US" sz="1400" i="1" dirty="0">
                <a:solidFill>
                  <a:schemeClr val="tx2"/>
                </a:solidFill>
                <a:latin typeface="Consolas" panose="020B0609020204030204" pitchFamily="49" charset="0"/>
              </a:rPr>
              <a:t>elements in the source data set and in the argument.</a:t>
            </a:r>
          </a:p>
          <a:p>
            <a:pPr defTabSz="932597">
              <a:spcBef>
                <a:spcPts val="612"/>
              </a:spcBef>
            </a:pPr>
            <a:r>
              <a:rPr lang="en-US" sz="1400" dirty="0">
                <a:solidFill>
                  <a:schemeClr val="tx2"/>
                </a:solidFill>
                <a:latin typeface="Consolas" panose="020B0609020204030204" pitchFamily="49" charset="0"/>
              </a:rPr>
              <a:t>union(</a:t>
            </a:r>
            <a:r>
              <a:rPr lang="en-US" sz="1400" i="1" dirty="0" err="1">
                <a:solidFill>
                  <a:schemeClr val="tx2"/>
                </a:solidFill>
                <a:latin typeface="Consolas" panose="020B0609020204030204" pitchFamily="49" charset="0"/>
              </a:rPr>
              <a:t>otherDataset</a:t>
            </a:r>
            <a:r>
              <a:rPr lang="en-US" sz="1400" dirty="0">
                <a:solidFill>
                  <a:schemeClr val="tx2"/>
                </a:solidFill>
                <a:latin typeface="Consolas" panose="020B0609020204030204" pitchFamily="49" charset="0"/>
              </a:rPr>
              <a:t>)</a:t>
            </a:r>
          </a:p>
          <a:p>
            <a:pPr defTabSz="932597">
              <a:lnSpc>
                <a:spcPts val="2142"/>
              </a:lnSpc>
              <a:spcBef>
                <a:spcPts val="612"/>
              </a:spcBef>
            </a:pPr>
            <a:endParaRPr lang="en-US" sz="1400" i="1" dirty="0">
              <a:solidFill>
                <a:schemeClr val="tx2"/>
              </a:solidFill>
              <a:latin typeface="Consolas" panose="020B0609020204030204" pitchFamily="49" charset="0"/>
            </a:endParaRPr>
          </a:p>
          <a:p>
            <a:pPr defTabSz="932597">
              <a:lnSpc>
                <a:spcPts val="2142"/>
              </a:lnSpc>
              <a:spcBef>
                <a:spcPts val="612"/>
              </a:spcBef>
            </a:pPr>
            <a:r>
              <a:rPr lang="en-US" sz="1400" i="1" dirty="0">
                <a:solidFill>
                  <a:schemeClr val="tx2"/>
                </a:solidFill>
                <a:latin typeface="Consolas" panose="020B0609020204030204" pitchFamily="49" charset="0"/>
              </a:rPr>
              <a:t>// Returns a new data set that contains the distinct elements of </a:t>
            </a:r>
          </a:p>
          <a:p>
            <a:pPr defTabSz="932597">
              <a:lnSpc>
                <a:spcPts val="2142"/>
              </a:lnSpc>
              <a:spcBef>
                <a:spcPts val="612"/>
              </a:spcBef>
            </a:pPr>
            <a:r>
              <a:rPr lang="en-US" sz="1400" i="1" dirty="0">
                <a:solidFill>
                  <a:schemeClr val="tx2"/>
                </a:solidFill>
                <a:latin typeface="Consolas" panose="020B0609020204030204" pitchFamily="49" charset="0"/>
              </a:rPr>
              <a:t>the source data set.</a:t>
            </a:r>
          </a:p>
          <a:p>
            <a:pPr defTabSz="932597">
              <a:lnSpc>
                <a:spcPts val="2142"/>
              </a:lnSpc>
              <a:spcBef>
                <a:spcPts val="612"/>
              </a:spcBef>
            </a:pPr>
            <a:r>
              <a:rPr lang="en-US" sz="1400" dirty="0">
                <a:solidFill>
                  <a:schemeClr val="tx2"/>
                </a:solidFill>
                <a:latin typeface="Consolas" panose="020B0609020204030204" pitchFamily="49" charset="0"/>
              </a:rPr>
              <a:t>distinct(([</a:t>
            </a:r>
            <a:r>
              <a:rPr lang="en-US" sz="1400" i="1" dirty="0" err="1">
                <a:solidFill>
                  <a:schemeClr val="tx2"/>
                </a:solidFill>
                <a:latin typeface="Consolas" panose="020B0609020204030204" pitchFamily="49" charset="0"/>
              </a:rPr>
              <a:t>numTasks</a:t>
            </a:r>
            <a:r>
              <a:rPr lang="en-US" sz="1400" dirty="0">
                <a:solidFill>
                  <a:schemeClr val="tx2"/>
                </a:solidFill>
                <a:latin typeface="Consolas" panose="020B0609020204030204" pitchFamily="49" charset="0"/>
              </a:rPr>
              <a:t>]))</a:t>
            </a:r>
          </a:p>
        </p:txBody>
      </p:sp>
      <p:sp>
        <p:nvSpPr>
          <p:cNvPr id="6" name="TextBox 5"/>
          <p:cNvSpPr txBox="1"/>
          <p:nvPr/>
        </p:nvSpPr>
        <p:spPr>
          <a:xfrm>
            <a:off x="0" y="1211263"/>
            <a:ext cx="6764797" cy="461665"/>
          </a:xfrm>
          <a:prstGeom prst="rect">
            <a:avLst/>
          </a:prstGeom>
          <a:noFill/>
        </p:spPr>
        <p:txBody>
          <a:bodyPr wrap="square" lIns="45720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32597"/>
            <a:r>
              <a:rPr lang="en-US" sz="2400" dirty="0">
                <a:ln>
                  <a:solidFill>
                    <a:srgbClr val="FFFFFF">
                      <a:alpha val="0"/>
                    </a:srgbClr>
                  </a:solidFill>
                </a:ln>
                <a:solidFill>
                  <a:srgbClr val="CB3B1D"/>
                </a:solidFill>
                <a:latin typeface="+mj-lt"/>
                <a:ea typeface="Segoe UI" pitchFamily="34" charset="0"/>
                <a:cs typeface="Segoe UI" pitchFamily="34" charset="0"/>
              </a:rPr>
              <a:t>Sample code of all RDD transformations</a:t>
            </a:r>
          </a:p>
        </p:txBody>
      </p:sp>
    </p:spTree>
    <p:extLst>
      <p:ext uri="{BB962C8B-B14F-4D97-AF65-F5344CB8AC3E}">
        <p14:creationId xmlns:p14="http://schemas.microsoft.com/office/powerpoint/2010/main" val="189117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RDD actions</a:t>
            </a:r>
          </a:p>
        </p:txBody>
      </p:sp>
      <p:sp>
        <p:nvSpPr>
          <p:cNvPr id="4" name="TextBox 3"/>
          <p:cNvSpPr txBox="1"/>
          <p:nvPr/>
        </p:nvSpPr>
        <p:spPr>
          <a:xfrm>
            <a:off x="465136" y="1715282"/>
            <a:ext cx="6646863" cy="4420262"/>
          </a:xfrm>
          <a:prstGeom prst="rect">
            <a:avLst/>
          </a:prstGeom>
          <a:solidFill>
            <a:schemeClr val="bg1">
              <a:lumMod val="95000"/>
            </a:schemeClr>
          </a:solidFill>
          <a:ln w="63500">
            <a:solidFill>
              <a:srgbClr val="DC3C00"/>
            </a:solidFill>
          </a:ln>
        </p:spPr>
        <p:txBody>
          <a:bodyPr wrap="none" lIns="186521" tIns="149217" rIns="186521" bIns="149217" rtlCol="0" anchor="ctr">
            <a:noAutofit/>
          </a:bodyPr>
          <a:lstStyle/>
          <a:p>
            <a:pPr defTabSz="932597">
              <a:spcBef>
                <a:spcPts val="612"/>
              </a:spcBef>
            </a:pPr>
            <a:r>
              <a:rPr lang="en-US" sz="1400" i="1" dirty="0">
                <a:solidFill>
                  <a:schemeClr val="tx2"/>
                </a:solidFill>
                <a:latin typeface="Consolas" panose="020B0609020204030204" pitchFamily="49" charset="0"/>
              </a:rPr>
              <a:t>// Writes the elements of the data set as a text file (or a set </a:t>
            </a:r>
          </a:p>
          <a:p>
            <a:pPr defTabSz="932597">
              <a:spcBef>
                <a:spcPts val="612"/>
              </a:spcBef>
            </a:pPr>
            <a:r>
              <a:rPr lang="en-US" sz="1400" i="1" dirty="0">
                <a:solidFill>
                  <a:schemeClr val="tx2"/>
                </a:solidFill>
                <a:latin typeface="Consolas" panose="020B0609020204030204" pitchFamily="49" charset="0"/>
              </a:rPr>
              <a:t>of text files) in a given directory in either the local </a:t>
            </a:r>
          </a:p>
          <a:p>
            <a:pPr defTabSz="932597">
              <a:spcBef>
                <a:spcPts val="612"/>
              </a:spcBef>
            </a:pPr>
            <a:r>
              <a:rPr lang="en-US" sz="1400" i="1" dirty="0">
                <a:solidFill>
                  <a:schemeClr val="tx2"/>
                </a:solidFill>
                <a:latin typeface="Consolas" panose="020B0609020204030204" pitchFamily="49" charset="0"/>
              </a:rPr>
              <a:t>filesystem, HDFS, or other Hadoop-supported file systems. </a:t>
            </a:r>
          </a:p>
          <a:p>
            <a:pPr defTabSz="932597">
              <a:spcBef>
                <a:spcPts val="612"/>
              </a:spcBef>
            </a:pPr>
            <a:r>
              <a:rPr lang="en-US" sz="1400" i="1" dirty="0">
                <a:solidFill>
                  <a:schemeClr val="tx2"/>
                </a:solidFill>
                <a:latin typeface="Consolas" panose="020B0609020204030204" pitchFamily="49" charset="0"/>
              </a:rPr>
              <a:t>Spark will call </a:t>
            </a:r>
            <a:r>
              <a:rPr lang="en-US" sz="1400" i="1" dirty="0" err="1">
                <a:solidFill>
                  <a:schemeClr val="tx2"/>
                </a:solidFill>
                <a:latin typeface="Consolas" panose="020B0609020204030204" pitchFamily="49" charset="0"/>
              </a:rPr>
              <a:t>ToString</a:t>
            </a:r>
            <a:r>
              <a:rPr lang="en-US" sz="1400" i="1" dirty="0">
                <a:solidFill>
                  <a:schemeClr val="tx2"/>
                </a:solidFill>
                <a:latin typeface="Consolas" panose="020B0609020204030204" pitchFamily="49" charset="0"/>
              </a:rPr>
              <a:t> on each element to convert it to a </a:t>
            </a:r>
          </a:p>
          <a:p>
            <a:pPr defTabSz="932597">
              <a:spcBef>
                <a:spcPts val="612"/>
              </a:spcBef>
            </a:pPr>
            <a:r>
              <a:rPr lang="en-US" sz="1400" i="1" dirty="0">
                <a:solidFill>
                  <a:schemeClr val="tx2"/>
                </a:solidFill>
                <a:latin typeface="Consolas" panose="020B0609020204030204" pitchFamily="49" charset="0"/>
              </a:rPr>
              <a:t>line of text in the file.</a:t>
            </a:r>
          </a:p>
          <a:p>
            <a:pPr defTabSz="932597">
              <a:spcBef>
                <a:spcPts val="612"/>
              </a:spcBef>
            </a:pPr>
            <a:r>
              <a:rPr lang="en-US" sz="1400" dirty="0" err="1">
                <a:solidFill>
                  <a:schemeClr val="tx2"/>
                </a:solidFill>
                <a:latin typeface="Consolas" panose="020B0609020204030204" pitchFamily="49" charset="0"/>
              </a:rPr>
              <a:t>saveAsTextFile</a:t>
            </a:r>
            <a:r>
              <a:rPr lang="en-US" sz="1400" dirty="0">
                <a:solidFill>
                  <a:schemeClr val="tx2"/>
                </a:solidFill>
                <a:latin typeface="Consolas" panose="020B0609020204030204" pitchFamily="49" charset="0"/>
              </a:rPr>
              <a:t>(</a:t>
            </a:r>
            <a:r>
              <a:rPr lang="en-US" sz="1400" i="1" dirty="0">
                <a:solidFill>
                  <a:schemeClr val="tx2"/>
                </a:solidFill>
                <a:latin typeface="Consolas" panose="020B0609020204030204" pitchFamily="49" charset="0"/>
              </a:rPr>
              <a:t>path</a:t>
            </a:r>
            <a:r>
              <a:rPr lang="en-US" sz="1400" dirty="0">
                <a:solidFill>
                  <a:schemeClr val="tx2"/>
                </a:solidFill>
                <a:latin typeface="Consolas" panose="020B0609020204030204" pitchFamily="49" charset="0"/>
              </a:rPr>
              <a:t>)</a:t>
            </a:r>
          </a:p>
          <a:p>
            <a:pPr defTabSz="932597">
              <a:spcBef>
                <a:spcPts val="612"/>
              </a:spcBef>
            </a:pPr>
            <a:endParaRPr lang="en-US" sz="1400" dirty="0">
              <a:solidFill>
                <a:schemeClr val="tx2"/>
              </a:solidFill>
              <a:latin typeface="Consolas" panose="020B0609020204030204" pitchFamily="49" charset="0"/>
            </a:endParaRPr>
          </a:p>
          <a:p>
            <a:pPr defTabSz="932597">
              <a:spcBef>
                <a:spcPts val="612"/>
              </a:spcBef>
            </a:pPr>
            <a:r>
              <a:rPr lang="en-US" sz="1400" i="1" dirty="0">
                <a:solidFill>
                  <a:schemeClr val="tx2"/>
                </a:solidFill>
                <a:latin typeface="Consolas" panose="020B0609020204030204" pitchFamily="49" charset="0"/>
              </a:rPr>
              <a:t>// Returns a “Map” of (K, </a:t>
            </a:r>
            <a:r>
              <a:rPr lang="en-US" sz="1400" i="1" dirty="0" err="1">
                <a:solidFill>
                  <a:schemeClr val="tx2"/>
                </a:solidFill>
                <a:latin typeface="Consolas" panose="020B0609020204030204" pitchFamily="49" charset="0"/>
              </a:rPr>
              <a:t>Int</a:t>
            </a:r>
            <a:r>
              <a:rPr lang="en-US" sz="1400" i="1" dirty="0">
                <a:solidFill>
                  <a:schemeClr val="tx2"/>
                </a:solidFill>
                <a:latin typeface="Consolas" panose="020B0609020204030204" pitchFamily="49" charset="0"/>
              </a:rPr>
              <a:t>) pairs with the count of each key. </a:t>
            </a:r>
          </a:p>
          <a:p>
            <a:pPr defTabSz="932597">
              <a:spcBef>
                <a:spcPts val="612"/>
              </a:spcBef>
            </a:pPr>
            <a:r>
              <a:rPr lang="en-US" sz="1400" i="1" dirty="0">
                <a:solidFill>
                  <a:schemeClr val="tx2"/>
                </a:solidFill>
                <a:latin typeface="Consolas" panose="020B0609020204030204" pitchFamily="49" charset="0"/>
              </a:rPr>
              <a:t>Only available on RDDs of type (K, V).</a:t>
            </a:r>
          </a:p>
          <a:p>
            <a:pPr defTabSz="932597">
              <a:spcBef>
                <a:spcPts val="612"/>
              </a:spcBef>
            </a:pPr>
            <a:r>
              <a:rPr lang="en-US" sz="1400" dirty="0" err="1">
                <a:solidFill>
                  <a:schemeClr val="tx2"/>
                </a:solidFill>
                <a:latin typeface="Consolas" panose="020B0609020204030204" pitchFamily="49" charset="0"/>
              </a:rPr>
              <a:t>countByKey</a:t>
            </a:r>
            <a:r>
              <a:rPr lang="en-US" sz="1400" dirty="0">
                <a:solidFill>
                  <a:schemeClr val="tx2"/>
                </a:solidFill>
                <a:latin typeface="Consolas" panose="020B0609020204030204" pitchFamily="49" charset="0"/>
              </a:rPr>
              <a:t>()</a:t>
            </a:r>
          </a:p>
          <a:p>
            <a:pPr defTabSz="932597">
              <a:spcBef>
                <a:spcPts val="612"/>
              </a:spcBef>
            </a:pPr>
            <a:endParaRPr lang="en-US" sz="1400" dirty="0">
              <a:solidFill>
                <a:schemeClr val="tx2"/>
              </a:solidFill>
              <a:latin typeface="Consolas" panose="020B0609020204030204" pitchFamily="49" charset="0"/>
            </a:endParaRPr>
          </a:p>
          <a:p>
            <a:pPr defTabSz="932597">
              <a:spcBef>
                <a:spcPts val="612"/>
              </a:spcBef>
            </a:pPr>
            <a:r>
              <a:rPr lang="en-US" sz="1400" i="1" dirty="0">
                <a:solidFill>
                  <a:schemeClr val="tx2"/>
                </a:solidFill>
                <a:latin typeface="Consolas" panose="020B0609020204030204" pitchFamily="49" charset="0"/>
              </a:rPr>
              <a:t>// Returns all the elements of the data set as an array at the </a:t>
            </a:r>
          </a:p>
          <a:p>
            <a:pPr defTabSz="932597">
              <a:spcBef>
                <a:spcPts val="612"/>
              </a:spcBef>
            </a:pPr>
            <a:r>
              <a:rPr lang="en-US" sz="1400" i="1" dirty="0">
                <a:solidFill>
                  <a:schemeClr val="tx2"/>
                </a:solidFill>
                <a:latin typeface="Consolas" panose="020B0609020204030204" pitchFamily="49" charset="0"/>
              </a:rPr>
              <a:t>driver program. Usually useful after a filter or other operation </a:t>
            </a:r>
          </a:p>
          <a:p>
            <a:pPr defTabSz="932597">
              <a:spcBef>
                <a:spcPts val="612"/>
              </a:spcBef>
            </a:pPr>
            <a:r>
              <a:rPr lang="en-US" sz="1400" i="1" dirty="0">
                <a:solidFill>
                  <a:schemeClr val="tx2"/>
                </a:solidFill>
                <a:latin typeface="Consolas" panose="020B0609020204030204" pitchFamily="49" charset="0"/>
              </a:rPr>
              <a:t>returns a sufficiently small subset of the data.</a:t>
            </a:r>
          </a:p>
          <a:p>
            <a:pPr defTabSz="932597">
              <a:spcBef>
                <a:spcPts val="612"/>
              </a:spcBef>
            </a:pPr>
            <a:r>
              <a:rPr lang="en-US" sz="1400" dirty="0">
                <a:solidFill>
                  <a:schemeClr val="tx2"/>
                </a:solidFill>
                <a:latin typeface="Consolas" panose="020B0609020204030204" pitchFamily="49" charset="0"/>
              </a:rPr>
              <a:t>collect() </a:t>
            </a:r>
          </a:p>
        </p:txBody>
      </p:sp>
      <p:sp>
        <p:nvSpPr>
          <p:cNvPr id="6" name="TextBox 5"/>
          <p:cNvSpPr txBox="1"/>
          <p:nvPr/>
        </p:nvSpPr>
        <p:spPr>
          <a:xfrm>
            <a:off x="0" y="1214857"/>
            <a:ext cx="6764797" cy="461665"/>
          </a:xfrm>
          <a:prstGeom prst="rect">
            <a:avLst/>
          </a:prstGeom>
          <a:noFill/>
        </p:spPr>
        <p:txBody>
          <a:bodyPr wrap="square" lIns="45720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32597"/>
            <a:r>
              <a:rPr lang="en-US" sz="2400" dirty="0">
                <a:ln>
                  <a:solidFill>
                    <a:srgbClr val="FFFFFF">
                      <a:alpha val="0"/>
                    </a:srgbClr>
                  </a:solidFill>
                </a:ln>
                <a:solidFill>
                  <a:srgbClr val="CB3B1D"/>
                </a:solidFill>
                <a:latin typeface="+mj-lt"/>
                <a:ea typeface="Segoe UI" pitchFamily="34" charset="0"/>
                <a:cs typeface="Segoe UI" pitchFamily="34" charset="0"/>
              </a:rPr>
              <a:t>Sample code of all RDD actions</a:t>
            </a:r>
          </a:p>
        </p:txBody>
      </p:sp>
    </p:spTree>
    <p:extLst>
      <p:ext uri="{BB962C8B-B14F-4D97-AF65-F5344CB8AC3E}">
        <p14:creationId xmlns:p14="http://schemas.microsoft.com/office/powerpoint/2010/main" val="488271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RDD persistence options</a:t>
            </a:r>
          </a:p>
        </p:txBody>
      </p:sp>
      <p:sp>
        <p:nvSpPr>
          <p:cNvPr id="4" name="TextBox 3"/>
          <p:cNvSpPr txBox="1"/>
          <p:nvPr/>
        </p:nvSpPr>
        <p:spPr>
          <a:xfrm>
            <a:off x="465136" y="1715282"/>
            <a:ext cx="6646863" cy="4744512"/>
          </a:xfrm>
          <a:prstGeom prst="rect">
            <a:avLst/>
          </a:prstGeom>
          <a:solidFill>
            <a:schemeClr val="bg1">
              <a:lumMod val="95000"/>
            </a:schemeClr>
          </a:solidFill>
          <a:ln w="63500">
            <a:solidFill>
              <a:srgbClr val="DC3C00"/>
            </a:solidFill>
          </a:ln>
        </p:spPr>
        <p:txBody>
          <a:bodyPr wrap="none" lIns="186521" tIns="149217" rIns="186521" bIns="149217" rtlCol="0" anchor="ctr">
            <a:noAutofit/>
          </a:bodyPr>
          <a:lstStyle/>
          <a:p>
            <a:pPr defTabSz="932597">
              <a:spcBef>
                <a:spcPts val="612"/>
              </a:spcBef>
            </a:pPr>
            <a:r>
              <a:rPr lang="en-US" sz="1400" i="1" dirty="0">
                <a:solidFill>
                  <a:schemeClr val="tx2"/>
                </a:solidFill>
                <a:latin typeface="Consolas" panose="020B0609020204030204" pitchFamily="49" charset="0"/>
              </a:rPr>
              <a:t>// Store RDD as </a:t>
            </a:r>
            <a:r>
              <a:rPr lang="en-US" sz="1400" i="1" dirty="0" err="1">
                <a:solidFill>
                  <a:schemeClr val="tx2"/>
                </a:solidFill>
                <a:latin typeface="Consolas" panose="020B0609020204030204" pitchFamily="49" charset="0"/>
              </a:rPr>
              <a:t>deserialized</a:t>
            </a:r>
            <a:r>
              <a:rPr lang="en-US" sz="1400" i="1" dirty="0">
                <a:solidFill>
                  <a:schemeClr val="tx2"/>
                </a:solidFill>
                <a:latin typeface="Consolas" panose="020B0609020204030204" pitchFamily="49" charset="0"/>
              </a:rPr>
              <a:t> Java objects in the JVM. If the </a:t>
            </a:r>
          </a:p>
          <a:p>
            <a:pPr defTabSz="932597">
              <a:spcBef>
                <a:spcPts val="612"/>
              </a:spcBef>
            </a:pPr>
            <a:r>
              <a:rPr lang="en-US" sz="1400" i="1" dirty="0">
                <a:solidFill>
                  <a:schemeClr val="tx2"/>
                </a:solidFill>
                <a:latin typeface="Consolas" panose="020B0609020204030204" pitchFamily="49" charset="0"/>
              </a:rPr>
              <a:t>RDD does not fit in-memory, some partitions will not be cached </a:t>
            </a:r>
          </a:p>
          <a:p>
            <a:pPr defTabSz="932597">
              <a:spcBef>
                <a:spcPts val="612"/>
              </a:spcBef>
            </a:pPr>
            <a:r>
              <a:rPr lang="en-US" sz="1400" i="1" dirty="0">
                <a:solidFill>
                  <a:schemeClr val="tx2"/>
                </a:solidFill>
                <a:latin typeface="Consolas" panose="020B0609020204030204" pitchFamily="49" charset="0"/>
              </a:rPr>
              <a:t>and will be recomputed on the fly each time they are needed. </a:t>
            </a:r>
          </a:p>
          <a:p>
            <a:pPr defTabSz="932597">
              <a:spcBef>
                <a:spcPts val="612"/>
              </a:spcBef>
            </a:pPr>
            <a:r>
              <a:rPr lang="en-US" sz="1400" i="1" dirty="0">
                <a:solidFill>
                  <a:schemeClr val="tx2"/>
                </a:solidFill>
                <a:latin typeface="Consolas" panose="020B0609020204030204" pitchFamily="49" charset="0"/>
              </a:rPr>
              <a:t>This is the default level.</a:t>
            </a:r>
          </a:p>
          <a:p>
            <a:pPr defTabSz="932597">
              <a:spcBef>
                <a:spcPts val="612"/>
              </a:spcBef>
            </a:pPr>
            <a:r>
              <a:rPr lang="en-US" sz="1400" dirty="0">
                <a:solidFill>
                  <a:schemeClr val="tx2"/>
                </a:solidFill>
                <a:latin typeface="Consolas" panose="020B0609020204030204" pitchFamily="49" charset="0"/>
              </a:rPr>
              <a:t>MEMORY_ONLY</a:t>
            </a:r>
          </a:p>
          <a:p>
            <a:pPr defTabSz="932597">
              <a:spcBef>
                <a:spcPts val="612"/>
              </a:spcBef>
            </a:pPr>
            <a:endParaRPr lang="en-US" sz="1400" dirty="0">
              <a:solidFill>
                <a:schemeClr val="tx2"/>
              </a:solidFill>
              <a:latin typeface="Consolas" panose="020B0609020204030204" pitchFamily="49" charset="0"/>
            </a:endParaRPr>
          </a:p>
          <a:p>
            <a:pPr defTabSz="932597">
              <a:spcBef>
                <a:spcPts val="612"/>
              </a:spcBef>
            </a:pPr>
            <a:r>
              <a:rPr lang="en-US" sz="1400" i="1" dirty="0">
                <a:solidFill>
                  <a:schemeClr val="tx2"/>
                </a:solidFill>
                <a:latin typeface="Consolas" panose="020B0609020204030204" pitchFamily="49" charset="0"/>
              </a:rPr>
              <a:t>// Store RDD as </a:t>
            </a:r>
            <a:r>
              <a:rPr lang="en-US" sz="1400" i="1" dirty="0" err="1">
                <a:solidFill>
                  <a:schemeClr val="tx2"/>
                </a:solidFill>
                <a:latin typeface="Consolas" panose="020B0609020204030204" pitchFamily="49" charset="0"/>
              </a:rPr>
              <a:t>deserialized</a:t>
            </a:r>
            <a:r>
              <a:rPr lang="en-US" sz="1400" i="1" dirty="0">
                <a:solidFill>
                  <a:schemeClr val="tx2"/>
                </a:solidFill>
                <a:latin typeface="Consolas" panose="020B0609020204030204" pitchFamily="49" charset="0"/>
              </a:rPr>
              <a:t> Java objects in the JVM. If the </a:t>
            </a:r>
          </a:p>
          <a:p>
            <a:pPr defTabSz="932597">
              <a:spcBef>
                <a:spcPts val="612"/>
              </a:spcBef>
            </a:pPr>
            <a:r>
              <a:rPr lang="en-US" sz="1400" i="1" dirty="0">
                <a:solidFill>
                  <a:schemeClr val="tx2"/>
                </a:solidFill>
                <a:latin typeface="Consolas" panose="020B0609020204030204" pitchFamily="49" charset="0"/>
              </a:rPr>
              <a:t>RDD does not fit in-memory, store the partitions that do not </a:t>
            </a:r>
          </a:p>
          <a:p>
            <a:pPr defTabSz="932597">
              <a:spcBef>
                <a:spcPts val="612"/>
              </a:spcBef>
            </a:pPr>
            <a:r>
              <a:rPr lang="en-US" sz="1400" i="1" dirty="0">
                <a:solidFill>
                  <a:schemeClr val="tx2"/>
                </a:solidFill>
                <a:latin typeface="Consolas" panose="020B0609020204030204" pitchFamily="49" charset="0"/>
              </a:rPr>
              <a:t>fit on-disk, and read them from there when they are needed.</a:t>
            </a:r>
          </a:p>
          <a:p>
            <a:pPr defTabSz="932597">
              <a:spcBef>
                <a:spcPts val="612"/>
              </a:spcBef>
            </a:pPr>
            <a:r>
              <a:rPr lang="en-US" sz="1400" dirty="0">
                <a:solidFill>
                  <a:schemeClr val="tx2"/>
                </a:solidFill>
                <a:latin typeface="Consolas" panose="020B0609020204030204" pitchFamily="49" charset="0"/>
              </a:rPr>
              <a:t>MEMORY_AND_DISK</a:t>
            </a:r>
          </a:p>
          <a:p>
            <a:pPr defTabSz="932597">
              <a:spcBef>
                <a:spcPts val="612"/>
              </a:spcBef>
            </a:pPr>
            <a:endParaRPr lang="en-US" sz="1400" dirty="0">
              <a:solidFill>
                <a:schemeClr val="tx2"/>
              </a:solidFill>
              <a:latin typeface="Consolas" panose="020B0609020204030204" pitchFamily="49" charset="0"/>
            </a:endParaRPr>
          </a:p>
          <a:p>
            <a:pPr defTabSz="932597">
              <a:spcBef>
                <a:spcPts val="612"/>
              </a:spcBef>
            </a:pPr>
            <a:r>
              <a:rPr lang="en-US" sz="1400" i="1" dirty="0">
                <a:solidFill>
                  <a:schemeClr val="tx2"/>
                </a:solidFill>
                <a:latin typeface="Consolas" panose="020B0609020204030204" pitchFamily="49" charset="0"/>
              </a:rPr>
              <a:t>// Store RDD as serialized Java objects (one byte array per </a:t>
            </a:r>
          </a:p>
          <a:p>
            <a:pPr defTabSz="932597">
              <a:spcBef>
                <a:spcPts val="612"/>
              </a:spcBef>
            </a:pPr>
            <a:r>
              <a:rPr lang="en-US" sz="1400" i="1" dirty="0">
                <a:solidFill>
                  <a:schemeClr val="tx2"/>
                </a:solidFill>
                <a:latin typeface="Consolas" panose="020B0609020204030204" pitchFamily="49" charset="0"/>
              </a:rPr>
              <a:t>partition). This is generally more space-efficient than </a:t>
            </a:r>
          </a:p>
          <a:p>
            <a:pPr defTabSz="932597">
              <a:spcBef>
                <a:spcPts val="612"/>
              </a:spcBef>
            </a:pPr>
            <a:r>
              <a:rPr lang="en-US" sz="1400" i="1" dirty="0" err="1">
                <a:solidFill>
                  <a:schemeClr val="tx2"/>
                </a:solidFill>
                <a:latin typeface="Consolas" panose="020B0609020204030204" pitchFamily="49" charset="0"/>
              </a:rPr>
              <a:t>deserialized</a:t>
            </a:r>
            <a:r>
              <a:rPr lang="en-US" sz="1400" i="1" dirty="0">
                <a:solidFill>
                  <a:schemeClr val="tx2"/>
                </a:solidFill>
                <a:latin typeface="Consolas" panose="020B0609020204030204" pitchFamily="49" charset="0"/>
              </a:rPr>
              <a:t> objects, especially when using a fast </a:t>
            </a:r>
            <a:r>
              <a:rPr lang="en-US" sz="1400" i="1" dirty="0" err="1">
                <a:solidFill>
                  <a:schemeClr val="tx2"/>
                </a:solidFill>
                <a:latin typeface="Consolas" panose="020B0609020204030204" pitchFamily="49" charset="0"/>
              </a:rPr>
              <a:t>serializer</a:t>
            </a:r>
            <a:r>
              <a:rPr lang="en-US" sz="1400" i="1" dirty="0">
                <a:solidFill>
                  <a:schemeClr val="tx2"/>
                </a:solidFill>
                <a:latin typeface="Consolas" panose="020B0609020204030204" pitchFamily="49" charset="0"/>
              </a:rPr>
              <a:t>, </a:t>
            </a:r>
          </a:p>
          <a:p>
            <a:pPr defTabSz="932597">
              <a:spcBef>
                <a:spcPts val="612"/>
              </a:spcBef>
            </a:pPr>
            <a:r>
              <a:rPr lang="en-US" sz="1400" i="1" dirty="0">
                <a:solidFill>
                  <a:schemeClr val="tx2"/>
                </a:solidFill>
                <a:latin typeface="Consolas" panose="020B0609020204030204" pitchFamily="49" charset="0"/>
              </a:rPr>
              <a:t>but it is more CPU-intensive to read.</a:t>
            </a:r>
          </a:p>
          <a:p>
            <a:pPr defTabSz="932597">
              <a:spcBef>
                <a:spcPts val="612"/>
              </a:spcBef>
            </a:pPr>
            <a:r>
              <a:rPr lang="en-US" sz="1400" dirty="0">
                <a:solidFill>
                  <a:schemeClr val="tx2"/>
                </a:solidFill>
                <a:latin typeface="Consolas" panose="020B0609020204030204" pitchFamily="49" charset="0"/>
              </a:rPr>
              <a:t>MEMORY_ONLY_SER</a:t>
            </a:r>
            <a:endParaRPr lang="en-US" sz="2040" dirty="0">
              <a:solidFill>
                <a:srgbClr val="000000">
                  <a:lumMod val="65000"/>
                  <a:lumOff val="35000"/>
                </a:srgbClr>
              </a:solidFill>
            </a:endParaRPr>
          </a:p>
        </p:txBody>
      </p:sp>
      <p:sp>
        <p:nvSpPr>
          <p:cNvPr id="6" name="TextBox 5"/>
          <p:cNvSpPr txBox="1"/>
          <p:nvPr/>
        </p:nvSpPr>
        <p:spPr>
          <a:xfrm>
            <a:off x="0" y="1214857"/>
            <a:ext cx="6764797" cy="461665"/>
          </a:xfrm>
          <a:prstGeom prst="rect">
            <a:avLst/>
          </a:prstGeom>
          <a:noFill/>
        </p:spPr>
        <p:txBody>
          <a:bodyPr wrap="square" lIns="45720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32597"/>
            <a:r>
              <a:rPr lang="en-US" sz="2400" dirty="0">
                <a:ln>
                  <a:solidFill>
                    <a:srgbClr val="FFFFFF">
                      <a:alpha val="0"/>
                    </a:srgbClr>
                  </a:solidFill>
                </a:ln>
                <a:solidFill>
                  <a:srgbClr val="CB3B1D"/>
                </a:solidFill>
                <a:latin typeface="+mj-lt"/>
                <a:ea typeface="Segoe UI" pitchFamily="34" charset="0"/>
                <a:cs typeface="Segoe UI" pitchFamily="34" charset="0"/>
              </a:rPr>
              <a:t>Sample code of all RDD persistence options</a:t>
            </a:r>
          </a:p>
        </p:txBody>
      </p:sp>
    </p:spTree>
    <p:extLst>
      <p:ext uri="{BB962C8B-B14F-4D97-AF65-F5344CB8AC3E}">
        <p14:creationId xmlns:p14="http://schemas.microsoft.com/office/powerpoint/2010/main" val="2567041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Accumulators</a:t>
            </a:r>
          </a:p>
        </p:txBody>
      </p:sp>
    </p:spTree>
    <p:extLst>
      <p:ext uri="{BB962C8B-B14F-4D97-AF65-F5344CB8AC3E}">
        <p14:creationId xmlns:p14="http://schemas.microsoft.com/office/powerpoint/2010/main" val="93190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7505700" cy="946413"/>
          </a:xfrm>
        </p:spPr>
        <p:txBody>
          <a:bodyPr lIns="457200"/>
          <a:lstStyle/>
          <a:p>
            <a:r>
              <a:rPr lang="en-US" dirty="0"/>
              <a:t>Core concept: Accumulators</a:t>
            </a:r>
          </a:p>
        </p:txBody>
      </p:sp>
      <p:sp>
        <p:nvSpPr>
          <p:cNvPr id="3" name="Slide Number Placeholder 2"/>
          <p:cNvSpPr>
            <a:spLocks noGrp="1"/>
          </p:cNvSpPr>
          <p:nvPr>
            <p:ph type="sldNum" sz="quarter" idx="4294967295"/>
          </p:nvPr>
        </p:nvSpPr>
        <p:spPr>
          <a:xfrm>
            <a:off x="11594338" y="6565900"/>
            <a:ext cx="566657" cy="136525"/>
          </a:xfrm>
        </p:spPr>
        <p:txBody>
          <a:bodyPr/>
          <a:lstStyle/>
          <a:p>
            <a:pPr>
              <a:defRPr/>
            </a:pPr>
            <a:fld id="{F8A0AC42-AA1D-4944-8D96-660DE70C7E1B}" type="slidenum">
              <a:rPr smtClean="0"/>
              <a:pPr>
                <a:defRPr/>
              </a:pPr>
              <a:t>35</a:t>
            </a:fld>
            <a:endParaRPr dirty="0"/>
          </a:p>
        </p:txBody>
      </p:sp>
      <p:grpSp>
        <p:nvGrpSpPr>
          <p:cNvPr id="4159" name="Group 4158"/>
          <p:cNvGrpSpPr/>
          <p:nvPr/>
        </p:nvGrpSpPr>
        <p:grpSpPr>
          <a:xfrm>
            <a:off x="4992481" y="1487742"/>
            <a:ext cx="3315728" cy="4762792"/>
            <a:chOff x="4992481" y="1487742"/>
            <a:chExt cx="3315728" cy="4762792"/>
          </a:xfrm>
        </p:grpSpPr>
        <p:sp>
          <p:nvSpPr>
            <p:cNvPr id="53" name="Right Arrow 52"/>
            <p:cNvSpPr/>
            <p:nvPr/>
          </p:nvSpPr>
          <p:spPr bwMode="auto">
            <a:xfrm>
              <a:off x="7713299"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4" name="Text Placeholder 3"/>
            <p:cNvSpPr txBox="1">
              <a:spLocks/>
            </p:cNvSpPr>
            <p:nvPr/>
          </p:nvSpPr>
          <p:spPr>
            <a:xfrm>
              <a:off x="4992481" y="4350291"/>
              <a:ext cx="2742914" cy="1900243"/>
            </a:xfrm>
            <a:prstGeom prst="rect">
              <a:avLst/>
            </a:prstGeom>
            <a:solidFill>
              <a:srgbClr val="DC3C00"/>
            </a:solidFill>
          </p:spPr>
          <p:txBody>
            <a:bodyPr lIns="182880" tIns="27432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a:spcBef>
                  <a:spcPct val="0"/>
                </a:spcBef>
                <a:buNone/>
              </a:pPr>
              <a:r>
                <a:rPr lang="en-US" sz="1800" dirty="0">
                  <a:solidFill>
                    <a:schemeClr val="bg1"/>
                  </a:solidFill>
                  <a:ea typeface="Segoe UI" pitchFamily="34" charset="0"/>
                  <a:cs typeface="Segoe UI" pitchFamily="34" charset="0"/>
                </a:rPr>
                <a:t>Apply an associative operation to understand the driver</a:t>
              </a:r>
            </a:p>
          </p:txBody>
        </p:sp>
        <p:sp>
          <p:nvSpPr>
            <p:cNvPr id="55" name="Text Placeholder 7"/>
            <p:cNvSpPr txBox="1">
              <a:spLocks/>
            </p:cNvSpPr>
            <p:nvPr/>
          </p:nvSpPr>
          <p:spPr>
            <a:xfrm>
              <a:off x="4992481" y="1487742"/>
              <a:ext cx="2742914" cy="2743200"/>
            </a:xfrm>
            <a:prstGeom prst="rect">
              <a:avLst/>
            </a:prstGeom>
            <a:solidFill>
              <a:schemeClr val="bg1">
                <a:lumMod val="95000"/>
              </a:schemeClr>
            </a:solidFill>
          </p:spPr>
          <p:txBody>
            <a:bodyPr lIns="18288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p:txBody>
        </p:sp>
        <p:sp>
          <p:nvSpPr>
            <p:cNvPr id="57" name="Freeform 6"/>
            <p:cNvSpPr>
              <a:spLocks noEditPoints="1"/>
            </p:cNvSpPr>
            <p:nvPr/>
          </p:nvSpPr>
          <p:spPr bwMode="auto">
            <a:xfrm>
              <a:off x="6028039" y="2576192"/>
              <a:ext cx="671798" cy="566302"/>
            </a:xfrm>
            <a:custGeom>
              <a:avLst/>
              <a:gdLst>
                <a:gd name="T0" fmla="*/ 51 w 51"/>
                <a:gd name="T1" fmla="*/ 36 h 41"/>
                <a:gd name="T2" fmla="*/ 47 w 51"/>
                <a:gd name="T3" fmla="*/ 41 h 41"/>
                <a:gd name="T4" fmla="*/ 4 w 51"/>
                <a:gd name="T5" fmla="*/ 41 h 41"/>
                <a:gd name="T6" fmla="*/ 0 w 51"/>
                <a:gd name="T7" fmla="*/ 36 h 41"/>
                <a:gd name="T8" fmla="*/ 0 w 51"/>
                <a:gd name="T9" fmla="*/ 4 h 41"/>
                <a:gd name="T10" fmla="*/ 4 w 51"/>
                <a:gd name="T11" fmla="*/ 0 h 41"/>
                <a:gd name="T12" fmla="*/ 47 w 51"/>
                <a:gd name="T13" fmla="*/ 0 h 41"/>
                <a:gd name="T14" fmla="*/ 51 w 51"/>
                <a:gd name="T15" fmla="*/ 4 h 41"/>
                <a:gd name="T16" fmla="*/ 51 w 51"/>
                <a:gd name="T17" fmla="*/ 36 h 41"/>
                <a:gd name="T18" fmla="*/ 4 w 51"/>
                <a:gd name="T19" fmla="*/ 3 h 41"/>
                <a:gd name="T20" fmla="*/ 3 w 51"/>
                <a:gd name="T21" fmla="*/ 4 h 41"/>
                <a:gd name="T22" fmla="*/ 3 w 51"/>
                <a:gd name="T23" fmla="*/ 36 h 41"/>
                <a:gd name="T24" fmla="*/ 4 w 51"/>
                <a:gd name="T25" fmla="*/ 37 h 41"/>
                <a:gd name="T26" fmla="*/ 47 w 51"/>
                <a:gd name="T27" fmla="*/ 37 h 41"/>
                <a:gd name="T28" fmla="*/ 48 w 51"/>
                <a:gd name="T29" fmla="*/ 36 h 41"/>
                <a:gd name="T30" fmla="*/ 48 w 51"/>
                <a:gd name="T31" fmla="*/ 4 h 41"/>
                <a:gd name="T32" fmla="*/ 47 w 51"/>
                <a:gd name="T33" fmla="*/ 3 h 41"/>
                <a:gd name="T34" fmla="*/ 4 w 51"/>
                <a:gd name="T35" fmla="*/ 3 h 41"/>
                <a:gd name="T36" fmla="*/ 12 w 51"/>
                <a:gd name="T37" fmla="*/ 17 h 41"/>
                <a:gd name="T38" fmla="*/ 6 w 51"/>
                <a:gd name="T39" fmla="*/ 12 h 41"/>
                <a:gd name="T40" fmla="*/ 12 w 51"/>
                <a:gd name="T41" fmla="*/ 6 h 41"/>
                <a:gd name="T42" fmla="*/ 17 w 51"/>
                <a:gd name="T43" fmla="*/ 12 h 41"/>
                <a:gd name="T44" fmla="*/ 12 w 51"/>
                <a:gd name="T45" fmla="*/ 17 h 41"/>
                <a:gd name="T46" fmla="*/ 44 w 51"/>
                <a:gd name="T47" fmla="*/ 34 h 41"/>
                <a:gd name="T48" fmla="*/ 6 w 51"/>
                <a:gd name="T49" fmla="*/ 34 h 41"/>
                <a:gd name="T50" fmla="*/ 6 w 51"/>
                <a:gd name="T51" fmla="*/ 29 h 41"/>
                <a:gd name="T52" fmla="*/ 15 w 51"/>
                <a:gd name="T53" fmla="*/ 20 h 41"/>
                <a:gd name="T54" fmla="*/ 19 w 51"/>
                <a:gd name="T55" fmla="*/ 24 h 41"/>
                <a:gd name="T56" fmla="*/ 33 w 51"/>
                <a:gd name="T57" fmla="*/ 11 h 41"/>
                <a:gd name="T58" fmla="*/ 44 w 51"/>
                <a:gd name="T59" fmla="*/ 22 h 41"/>
                <a:gd name="T60" fmla="*/ 44 w 51"/>
                <a:gd name="T6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1">
                  <a:moveTo>
                    <a:pt x="51" y="36"/>
                  </a:moveTo>
                  <a:cubicBezTo>
                    <a:pt x="51" y="39"/>
                    <a:pt x="49" y="41"/>
                    <a:pt x="47" y="41"/>
                  </a:cubicBezTo>
                  <a:cubicBezTo>
                    <a:pt x="4" y="41"/>
                    <a:pt x="4" y="41"/>
                    <a:pt x="4" y="41"/>
                  </a:cubicBezTo>
                  <a:cubicBezTo>
                    <a:pt x="2" y="41"/>
                    <a:pt x="0" y="39"/>
                    <a:pt x="0" y="36"/>
                  </a:cubicBezTo>
                  <a:cubicBezTo>
                    <a:pt x="0" y="4"/>
                    <a:pt x="0" y="4"/>
                    <a:pt x="0" y="4"/>
                  </a:cubicBezTo>
                  <a:cubicBezTo>
                    <a:pt x="0" y="1"/>
                    <a:pt x="2" y="0"/>
                    <a:pt x="4" y="0"/>
                  </a:cubicBezTo>
                  <a:cubicBezTo>
                    <a:pt x="47" y="0"/>
                    <a:pt x="47" y="0"/>
                    <a:pt x="47" y="0"/>
                  </a:cubicBezTo>
                  <a:cubicBezTo>
                    <a:pt x="49" y="0"/>
                    <a:pt x="51" y="1"/>
                    <a:pt x="51" y="4"/>
                  </a:cubicBezTo>
                  <a:lnTo>
                    <a:pt x="51" y="36"/>
                  </a:lnTo>
                  <a:close/>
                  <a:moveTo>
                    <a:pt x="4" y="3"/>
                  </a:moveTo>
                  <a:cubicBezTo>
                    <a:pt x="3" y="3"/>
                    <a:pt x="3" y="3"/>
                    <a:pt x="3" y="4"/>
                  </a:cubicBezTo>
                  <a:cubicBezTo>
                    <a:pt x="3" y="36"/>
                    <a:pt x="3" y="36"/>
                    <a:pt x="3" y="36"/>
                  </a:cubicBezTo>
                  <a:cubicBezTo>
                    <a:pt x="3" y="37"/>
                    <a:pt x="3" y="37"/>
                    <a:pt x="4" y="37"/>
                  </a:cubicBezTo>
                  <a:cubicBezTo>
                    <a:pt x="47" y="37"/>
                    <a:pt x="47" y="37"/>
                    <a:pt x="47" y="37"/>
                  </a:cubicBezTo>
                  <a:cubicBezTo>
                    <a:pt x="47" y="37"/>
                    <a:pt x="48" y="37"/>
                    <a:pt x="48" y="36"/>
                  </a:cubicBezTo>
                  <a:cubicBezTo>
                    <a:pt x="48" y="4"/>
                    <a:pt x="48" y="4"/>
                    <a:pt x="48" y="4"/>
                  </a:cubicBezTo>
                  <a:cubicBezTo>
                    <a:pt x="48" y="3"/>
                    <a:pt x="47" y="3"/>
                    <a:pt x="47" y="3"/>
                  </a:cubicBezTo>
                  <a:lnTo>
                    <a:pt x="4" y="3"/>
                  </a:lnTo>
                  <a:close/>
                  <a:moveTo>
                    <a:pt x="12" y="17"/>
                  </a:moveTo>
                  <a:cubicBezTo>
                    <a:pt x="9" y="17"/>
                    <a:pt x="6" y="14"/>
                    <a:pt x="6" y="12"/>
                  </a:cubicBezTo>
                  <a:cubicBezTo>
                    <a:pt x="6" y="9"/>
                    <a:pt x="9" y="6"/>
                    <a:pt x="12" y="6"/>
                  </a:cubicBezTo>
                  <a:cubicBezTo>
                    <a:pt x="14" y="6"/>
                    <a:pt x="17" y="9"/>
                    <a:pt x="17" y="12"/>
                  </a:cubicBezTo>
                  <a:cubicBezTo>
                    <a:pt x="17" y="14"/>
                    <a:pt x="14" y="17"/>
                    <a:pt x="12" y="17"/>
                  </a:cubicBezTo>
                  <a:close/>
                  <a:moveTo>
                    <a:pt x="44" y="34"/>
                  </a:moveTo>
                  <a:cubicBezTo>
                    <a:pt x="6" y="34"/>
                    <a:pt x="6" y="34"/>
                    <a:pt x="6" y="34"/>
                  </a:cubicBezTo>
                  <a:cubicBezTo>
                    <a:pt x="6" y="29"/>
                    <a:pt x="6" y="29"/>
                    <a:pt x="6" y="29"/>
                  </a:cubicBezTo>
                  <a:cubicBezTo>
                    <a:pt x="15" y="20"/>
                    <a:pt x="15" y="20"/>
                    <a:pt x="15" y="20"/>
                  </a:cubicBezTo>
                  <a:cubicBezTo>
                    <a:pt x="19" y="24"/>
                    <a:pt x="19" y="24"/>
                    <a:pt x="19" y="24"/>
                  </a:cubicBezTo>
                  <a:cubicBezTo>
                    <a:pt x="33" y="11"/>
                    <a:pt x="33" y="11"/>
                    <a:pt x="33" y="11"/>
                  </a:cubicBezTo>
                  <a:cubicBezTo>
                    <a:pt x="44" y="22"/>
                    <a:pt x="44" y="22"/>
                    <a:pt x="44" y="22"/>
                  </a:cubicBezTo>
                  <a:lnTo>
                    <a:pt x="44" y="3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117" name="Oval 4116"/>
            <p:cNvSpPr/>
            <p:nvPr/>
          </p:nvSpPr>
          <p:spPr bwMode="auto">
            <a:xfrm>
              <a:off x="5717476" y="2212880"/>
              <a:ext cx="1292924" cy="1292924"/>
            </a:xfrm>
            <a:prstGeom prst="ellipse">
              <a:avLst/>
            </a:prstGeom>
            <a:noFill/>
            <a:ln w="635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4119" name="Straight Connector 4118"/>
            <p:cNvCxnSpPr/>
            <p:nvPr/>
          </p:nvCxnSpPr>
          <p:spPr>
            <a:xfrm>
              <a:off x="6860738" y="3362260"/>
              <a:ext cx="356518" cy="411480"/>
            </a:xfrm>
            <a:prstGeom prst="line">
              <a:avLst/>
            </a:prstGeom>
            <a:ln w="1016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8352786" y="1487743"/>
            <a:ext cx="2742914" cy="4762791"/>
            <a:chOff x="8352786" y="1487743"/>
            <a:chExt cx="2742914" cy="4762791"/>
          </a:xfrm>
        </p:grpSpPr>
        <p:sp>
          <p:nvSpPr>
            <p:cNvPr id="42" name="Text Placeholder 5"/>
            <p:cNvSpPr txBox="1">
              <a:spLocks/>
            </p:cNvSpPr>
            <p:nvPr/>
          </p:nvSpPr>
          <p:spPr>
            <a:xfrm>
              <a:off x="8352786" y="4350291"/>
              <a:ext cx="2742914" cy="1900243"/>
            </a:xfrm>
            <a:prstGeom prst="rect">
              <a:avLst/>
            </a:prstGeom>
            <a:solidFill>
              <a:srgbClr val="DC3C00"/>
            </a:solidFill>
          </p:spPr>
          <p:txBody>
            <a:bodyPr lIns="182880" tIns="27432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a:spcBef>
                  <a:spcPct val="0"/>
                </a:spcBef>
                <a:buNone/>
              </a:pPr>
              <a:r>
                <a:rPr lang="en-US" sz="1800" dirty="0">
                  <a:solidFill>
                    <a:schemeClr val="bg1"/>
                  </a:solidFill>
                  <a:ea typeface="Segoe UI" pitchFamily="34" charset="0"/>
                  <a:cs typeface="Segoe UI" pitchFamily="34" charset="0"/>
                </a:rPr>
                <a:t>Transform numeric value types into new types for better value</a:t>
              </a:r>
            </a:p>
          </p:txBody>
        </p:sp>
        <p:sp>
          <p:nvSpPr>
            <p:cNvPr id="43" name="Text Placeholder 8"/>
            <p:cNvSpPr txBox="1">
              <a:spLocks/>
            </p:cNvSpPr>
            <p:nvPr/>
          </p:nvSpPr>
          <p:spPr>
            <a:xfrm>
              <a:off x="8352786" y="1487743"/>
              <a:ext cx="2742914" cy="2743200"/>
            </a:xfrm>
            <a:prstGeom prst="rect">
              <a:avLst/>
            </a:prstGeom>
            <a:solidFill>
              <a:schemeClr val="bg1">
                <a:lumMod val="95000"/>
              </a:schemeClr>
            </a:solidFill>
          </p:spPr>
          <p:txBody>
            <a:bodyPr lIns="18288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p:txBody>
        </p:sp>
        <p:cxnSp>
          <p:nvCxnSpPr>
            <p:cNvPr id="4134" name="Straight Connector 4133"/>
            <p:cNvCxnSpPr>
              <a:endCxn id="132" idx="6"/>
            </p:cNvCxnSpPr>
            <p:nvPr/>
          </p:nvCxnSpPr>
          <p:spPr>
            <a:xfrm flipH="1" flipV="1">
              <a:off x="9160922" y="3093774"/>
              <a:ext cx="613227" cy="268487"/>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36" idx="0"/>
            </p:cNvCxnSpPr>
            <p:nvPr/>
          </p:nvCxnSpPr>
          <p:spPr>
            <a:xfrm flipH="1" flipV="1">
              <a:off x="9227659" y="2568135"/>
              <a:ext cx="538366" cy="794127"/>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58" idx="10"/>
            </p:cNvCxnSpPr>
            <p:nvPr/>
          </p:nvCxnSpPr>
          <p:spPr>
            <a:xfrm flipH="1" flipV="1">
              <a:off x="9643550" y="2178357"/>
              <a:ext cx="130600" cy="1185912"/>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58" idx="10"/>
              <a:endCxn id="142" idx="1"/>
            </p:cNvCxnSpPr>
            <p:nvPr/>
          </p:nvCxnSpPr>
          <p:spPr>
            <a:xfrm flipV="1">
              <a:off x="9774150" y="2407103"/>
              <a:ext cx="487609" cy="957166"/>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58" idx="10"/>
              <a:endCxn id="145" idx="1"/>
            </p:cNvCxnSpPr>
            <p:nvPr/>
          </p:nvCxnSpPr>
          <p:spPr>
            <a:xfrm flipV="1">
              <a:off x="9774150" y="3123602"/>
              <a:ext cx="595967" cy="240667"/>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22"/>
            <p:cNvSpPr>
              <a:spLocks noChangeAspect="1"/>
            </p:cNvSpPr>
            <p:nvPr/>
          </p:nvSpPr>
          <p:spPr bwMode="black">
            <a:xfrm>
              <a:off x="9158934" y="3417305"/>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7"/>
            <p:cNvSpPr>
              <a:spLocks noEditPoints="1"/>
            </p:cNvSpPr>
            <p:nvPr/>
          </p:nvSpPr>
          <p:spPr bwMode="auto">
            <a:xfrm>
              <a:off x="9591493" y="3364269"/>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0" name="Group 129"/>
            <p:cNvGrpSpPr/>
            <p:nvPr/>
          </p:nvGrpSpPr>
          <p:grpSpPr>
            <a:xfrm>
              <a:off x="8806123" y="2942777"/>
              <a:ext cx="354799" cy="182085"/>
              <a:chOff x="9273504" y="2748642"/>
              <a:chExt cx="797872" cy="409471"/>
            </a:xfrm>
          </p:grpSpPr>
          <p:sp>
            <p:nvSpPr>
              <p:cNvPr id="131" name="Freeform 130"/>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4" name="Group 133"/>
            <p:cNvGrpSpPr/>
            <p:nvPr/>
          </p:nvGrpSpPr>
          <p:grpSpPr>
            <a:xfrm>
              <a:off x="8863386" y="2363968"/>
              <a:ext cx="397827" cy="204167"/>
              <a:chOff x="9273504" y="2748642"/>
              <a:chExt cx="797872" cy="409471"/>
            </a:xfrm>
          </p:grpSpPr>
          <p:sp>
            <p:nvSpPr>
              <p:cNvPr id="135" name="Freeform 134"/>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p:nvPr/>
          </p:nvGrpSpPr>
          <p:grpSpPr>
            <a:xfrm>
              <a:off x="9290838" y="1942385"/>
              <a:ext cx="459800" cy="235972"/>
              <a:chOff x="9273504" y="2748642"/>
              <a:chExt cx="797872" cy="409471"/>
            </a:xfrm>
          </p:grpSpPr>
          <p:sp>
            <p:nvSpPr>
              <p:cNvPr id="138" name="Freeform 137"/>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0" name="Group 139"/>
            <p:cNvGrpSpPr/>
            <p:nvPr/>
          </p:nvGrpSpPr>
          <p:grpSpPr>
            <a:xfrm>
              <a:off x="9920934" y="2127905"/>
              <a:ext cx="544029" cy="279198"/>
              <a:chOff x="9273504" y="2748642"/>
              <a:chExt cx="797872" cy="409471"/>
            </a:xfrm>
          </p:grpSpPr>
          <p:sp>
            <p:nvSpPr>
              <p:cNvPr id="141" name="Freeform 140"/>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p:nvPr/>
          </p:nvGrpSpPr>
          <p:grpSpPr>
            <a:xfrm>
              <a:off x="9909035" y="2745892"/>
              <a:ext cx="735984" cy="377710"/>
              <a:chOff x="9273504" y="2748642"/>
              <a:chExt cx="797872" cy="409471"/>
            </a:xfrm>
          </p:grpSpPr>
          <p:sp>
            <p:nvSpPr>
              <p:cNvPr id="144" name="Freeform 143"/>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153" name="Freeform 32"/>
            <p:cNvSpPr>
              <a:spLocks noEditPoints="1"/>
            </p:cNvSpPr>
            <p:nvPr/>
          </p:nvSpPr>
          <p:spPr bwMode="auto">
            <a:xfrm>
              <a:off x="10019893" y="3375530"/>
              <a:ext cx="277033" cy="398210"/>
            </a:xfrm>
            <a:custGeom>
              <a:avLst/>
              <a:gdLst>
                <a:gd name="T0" fmla="*/ 298 w 298"/>
                <a:gd name="T1" fmla="*/ 217 h 430"/>
                <a:gd name="T2" fmla="*/ 163 w 298"/>
                <a:gd name="T3" fmla="*/ 361 h 430"/>
                <a:gd name="T4" fmla="*/ 163 w 298"/>
                <a:gd name="T5" fmla="*/ 395 h 430"/>
                <a:gd name="T6" fmla="*/ 228 w 298"/>
                <a:gd name="T7" fmla="*/ 396 h 430"/>
                <a:gd name="T8" fmla="*/ 245 w 298"/>
                <a:gd name="T9" fmla="*/ 413 h 430"/>
                <a:gd name="T10" fmla="*/ 228 w 298"/>
                <a:gd name="T11" fmla="*/ 429 h 430"/>
                <a:gd name="T12" fmla="*/ 63 w 298"/>
                <a:gd name="T13" fmla="*/ 426 h 430"/>
                <a:gd name="T14" fmla="*/ 47 w 298"/>
                <a:gd name="T15" fmla="*/ 409 h 430"/>
                <a:gd name="T16" fmla="*/ 64 w 298"/>
                <a:gd name="T17" fmla="*/ 393 h 430"/>
                <a:gd name="T18" fmla="*/ 130 w 298"/>
                <a:gd name="T19" fmla="*/ 395 h 430"/>
                <a:gd name="T20" fmla="*/ 130 w 298"/>
                <a:gd name="T21" fmla="*/ 361 h 430"/>
                <a:gd name="T22" fmla="*/ 2 w 298"/>
                <a:gd name="T23" fmla="*/ 211 h 430"/>
                <a:gd name="T24" fmla="*/ 2 w 298"/>
                <a:gd name="T25" fmla="*/ 178 h 430"/>
                <a:gd name="T26" fmla="*/ 19 w 298"/>
                <a:gd name="T27" fmla="*/ 162 h 430"/>
                <a:gd name="T28" fmla="*/ 35 w 298"/>
                <a:gd name="T29" fmla="*/ 179 h 430"/>
                <a:gd name="T30" fmla="*/ 35 w 298"/>
                <a:gd name="T31" fmla="*/ 212 h 430"/>
                <a:gd name="T32" fmla="*/ 148 w 298"/>
                <a:gd name="T33" fmla="*/ 329 h 430"/>
                <a:gd name="T34" fmla="*/ 265 w 298"/>
                <a:gd name="T35" fmla="*/ 216 h 430"/>
                <a:gd name="T36" fmla="*/ 265 w 298"/>
                <a:gd name="T37" fmla="*/ 183 h 430"/>
                <a:gd name="T38" fmla="*/ 282 w 298"/>
                <a:gd name="T39" fmla="*/ 167 h 430"/>
                <a:gd name="T40" fmla="*/ 298 w 298"/>
                <a:gd name="T41" fmla="*/ 184 h 430"/>
                <a:gd name="T42" fmla="*/ 298 w 298"/>
                <a:gd name="T43" fmla="*/ 217 h 430"/>
                <a:gd name="T44" fmla="*/ 232 w 298"/>
                <a:gd name="T45" fmla="*/ 216 h 430"/>
                <a:gd name="T46" fmla="*/ 148 w 298"/>
                <a:gd name="T47" fmla="*/ 296 h 430"/>
                <a:gd name="T48" fmla="*/ 68 w 298"/>
                <a:gd name="T49" fmla="*/ 213 h 430"/>
                <a:gd name="T50" fmla="*/ 70 w 298"/>
                <a:gd name="T51" fmla="*/ 81 h 430"/>
                <a:gd name="T52" fmla="*/ 154 w 298"/>
                <a:gd name="T53" fmla="*/ 1 h 430"/>
                <a:gd name="T54" fmla="*/ 234 w 298"/>
                <a:gd name="T55" fmla="*/ 84 h 430"/>
                <a:gd name="T56" fmla="*/ 232 w 298"/>
                <a:gd name="T57" fmla="*/ 2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430">
                  <a:moveTo>
                    <a:pt x="298" y="217"/>
                  </a:moveTo>
                  <a:cubicBezTo>
                    <a:pt x="296" y="293"/>
                    <a:pt x="237" y="355"/>
                    <a:pt x="163" y="361"/>
                  </a:cubicBezTo>
                  <a:cubicBezTo>
                    <a:pt x="163" y="395"/>
                    <a:pt x="163" y="395"/>
                    <a:pt x="163" y="395"/>
                  </a:cubicBezTo>
                  <a:cubicBezTo>
                    <a:pt x="228" y="396"/>
                    <a:pt x="228" y="396"/>
                    <a:pt x="228" y="396"/>
                  </a:cubicBezTo>
                  <a:cubicBezTo>
                    <a:pt x="237" y="397"/>
                    <a:pt x="245" y="404"/>
                    <a:pt x="245" y="413"/>
                  </a:cubicBezTo>
                  <a:cubicBezTo>
                    <a:pt x="244" y="422"/>
                    <a:pt x="237" y="430"/>
                    <a:pt x="228" y="429"/>
                  </a:cubicBezTo>
                  <a:cubicBezTo>
                    <a:pt x="63" y="426"/>
                    <a:pt x="63" y="426"/>
                    <a:pt x="63" y="426"/>
                  </a:cubicBezTo>
                  <a:cubicBezTo>
                    <a:pt x="54" y="426"/>
                    <a:pt x="47" y="418"/>
                    <a:pt x="47" y="409"/>
                  </a:cubicBezTo>
                  <a:cubicBezTo>
                    <a:pt x="48" y="400"/>
                    <a:pt x="55" y="393"/>
                    <a:pt x="64" y="393"/>
                  </a:cubicBezTo>
                  <a:cubicBezTo>
                    <a:pt x="130" y="395"/>
                    <a:pt x="130" y="395"/>
                    <a:pt x="130" y="395"/>
                  </a:cubicBezTo>
                  <a:cubicBezTo>
                    <a:pt x="130" y="361"/>
                    <a:pt x="130" y="361"/>
                    <a:pt x="130" y="361"/>
                  </a:cubicBezTo>
                  <a:cubicBezTo>
                    <a:pt x="57" y="351"/>
                    <a:pt x="0" y="287"/>
                    <a:pt x="2" y="211"/>
                  </a:cubicBezTo>
                  <a:cubicBezTo>
                    <a:pt x="2" y="178"/>
                    <a:pt x="2" y="178"/>
                    <a:pt x="2" y="178"/>
                  </a:cubicBezTo>
                  <a:cubicBezTo>
                    <a:pt x="3" y="169"/>
                    <a:pt x="10" y="162"/>
                    <a:pt x="19" y="162"/>
                  </a:cubicBezTo>
                  <a:cubicBezTo>
                    <a:pt x="28" y="163"/>
                    <a:pt x="35" y="170"/>
                    <a:pt x="35" y="179"/>
                  </a:cubicBezTo>
                  <a:cubicBezTo>
                    <a:pt x="35" y="212"/>
                    <a:pt x="35" y="212"/>
                    <a:pt x="35" y="212"/>
                  </a:cubicBezTo>
                  <a:cubicBezTo>
                    <a:pt x="33" y="275"/>
                    <a:pt x="84" y="328"/>
                    <a:pt x="148" y="329"/>
                  </a:cubicBezTo>
                  <a:cubicBezTo>
                    <a:pt x="211" y="330"/>
                    <a:pt x="264" y="280"/>
                    <a:pt x="265" y="216"/>
                  </a:cubicBezTo>
                  <a:cubicBezTo>
                    <a:pt x="265" y="183"/>
                    <a:pt x="265" y="183"/>
                    <a:pt x="265" y="183"/>
                  </a:cubicBezTo>
                  <a:cubicBezTo>
                    <a:pt x="266" y="174"/>
                    <a:pt x="273" y="167"/>
                    <a:pt x="282" y="167"/>
                  </a:cubicBezTo>
                  <a:cubicBezTo>
                    <a:pt x="291" y="168"/>
                    <a:pt x="298" y="175"/>
                    <a:pt x="298" y="184"/>
                  </a:cubicBezTo>
                  <a:lnTo>
                    <a:pt x="298" y="217"/>
                  </a:lnTo>
                  <a:close/>
                  <a:moveTo>
                    <a:pt x="232" y="216"/>
                  </a:moveTo>
                  <a:cubicBezTo>
                    <a:pt x="231" y="261"/>
                    <a:pt x="193" y="297"/>
                    <a:pt x="148" y="296"/>
                  </a:cubicBezTo>
                  <a:cubicBezTo>
                    <a:pt x="103" y="295"/>
                    <a:pt x="67" y="258"/>
                    <a:pt x="68" y="213"/>
                  </a:cubicBezTo>
                  <a:cubicBezTo>
                    <a:pt x="70" y="81"/>
                    <a:pt x="70" y="81"/>
                    <a:pt x="70" y="81"/>
                  </a:cubicBezTo>
                  <a:cubicBezTo>
                    <a:pt x="71" y="36"/>
                    <a:pt x="109" y="0"/>
                    <a:pt x="154" y="1"/>
                  </a:cubicBezTo>
                  <a:cubicBezTo>
                    <a:pt x="199" y="1"/>
                    <a:pt x="235" y="39"/>
                    <a:pt x="234" y="84"/>
                  </a:cubicBezTo>
                  <a:lnTo>
                    <a:pt x="232" y="2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r>
                <a:rPr lang="en-US" dirty="0"/>
                <a:t>                          </a:t>
              </a:r>
            </a:p>
          </p:txBody>
        </p:sp>
      </p:grpSp>
      <p:grpSp>
        <p:nvGrpSpPr>
          <p:cNvPr id="4158" name="Group 4157"/>
          <p:cNvGrpSpPr/>
          <p:nvPr/>
        </p:nvGrpSpPr>
        <p:grpSpPr>
          <a:xfrm>
            <a:off x="1631890" y="1487743"/>
            <a:ext cx="3321061" cy="4762816"/>
            <a:chOff x="1631890" y="1487743"/>
            <a:chExt cx="3321061" cy="4762816"/>
          </a:xfrm>
        </p:grpSpPr>
        <p:sp>
          <p:nvSpPr>
            <p:cNvPr id="47" name="Right Arrow 46"/>
            <p:cNvSpPr/>
            <p:nvPr/>
          </p:nvSpPr>
          <p:spPr bwMode="auto">
            <a:xfrm>
              <a:off x="4358041"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8" name="Text Placeholder 2"/>
            <p:cNvSpPr txBox="1">
              <a:spLocks/>
            </p:cNvSpPr>
            <p:nvPr/>
          </p:nvSpPr>
          <p:spPr>
            <a:xfrm>
              <a:off x="1631890" y="4350296"/>
              <a:ext cx="2743200" cy="1900263"/>
            </a:xfrm>
            <a:prstGeom prst="rect">
              <a:avLst/>
            </a:prstGeom>
            <a:solidFill>
              <a:srgbClr val="DC3C00"/>
            </a:solidFill>
          </p:spPr>
          <p:txBody>
            <a:bodyPr lIns="182880" tIns="27432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a:spcBef>
                  <a:spcPct val="0"/>
                </a:spcBef>
                <a:buNone/>
              </a:pPr>
              <a:r>
                <a:rPr lang="en-US" sz="1800" dirty="0">
                  <a:solidFill>
                    <a:schemeClr val="bg1"/>
                  </a:solidFill>
                  <a:ea typeface="Segoe UI" pitchFamily="34" charset="0"/>
                  <a:cs typeface="Segoe UI" pitchFamily="34" charset="0"/>
                </a:rPr>
                <a:t>Gather variables and tasks to counter or sum</a:t>
              </a:r>
            </a:p>
          </p:txBody>
        </p:sp>
        <p:sp>
          <p:nvSpPr>
            <p:cNvPr id="49" name="Text Placeholder 6"/>
            <p:cNvSpPr txBox="1">
              <a:spLocks/>
            </p:cNvSpPr>
            <p:nvPr/>
          </p:nvSpPr>
          <p:spPr>
            <a:xfrm>
              <a:off x="1631890" y="1487743"/>
              <a:ext cx="2743200" cy="2743200"/>
            </a:xfrm>
            <a:prstGeom prst="rect">
              <a:avLst/>
            </a:prstGeom>
            <a:solidFill>
              <a:schemeClr val="bg1">
                <a:lumMod val="95000"/>
              </a:schemeClr>
            </a:solidFill>
          </p:spPr>
          <p:txBody>
            <a:bodyPr lIns="18288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p:txBody>
        </p:sp>
        <p:sp>
          <p:nvSpPr>
            <p:cNvPr id="21" name="Freeform 81"/>
            <p:cNvSpPr>
              <a:spLocks noChangeAspect="1" noEditPoints="1"/>
            </p:cNvSpPr>
            <p:nvPr/>
          </p:nvSpPr>
          <p:spPr bwMode="black">
            <a:xfrm>
              <a:off x="2409130" y="2306943"/>
              <a:ext cx="428811" cy="331983"/>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096" name="Rectangle 4095"/>
            <p:cNvSpPr/>
            <p:nvPr/>
          </p:nvSpPr>
          <p:spPr bwMode="auto">
            <a:xfrm>
              <a:off x="2089090" y="1944943"/>
              <a:ext cx="1828800" cy="1828800"/>
            </a:xfrm>
            <a:prstGeom prst="rect">
              <a:avLst/>
            </a:prstGeom>
            <a:noFill/>
            <a:ln w="381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72" name="Freeform 32"/>
            <p:cNvSpPr>
              <a:spLocks noEditPoints="1"/>
            </p:cNvSpPr>
            <p:nvPr/>
          </p:nvSpPr>
          <p:spPr bwMode="auto">
            <a:xfrm>
              <a:off x="3159876" y="2221055"/>
              <a:ext cx="445038" cy="489992"/>
            </a:xfrm>
            <a:custGeom>
              <a:avLst/>
              <a:gdLst>
                <a:gd name="T0" fmla="*/ 661 w 940"/>
                <a:gd name="T1" fmla="*/ 203 h 1038"/>
                <a:gd name="T2" fmla="*/ 873 w 940"/>
                <a:gd name="T3" fmla="*/ 518 h 1038"/>
                <a:gd name="T4" fmla="*/ 661 w 940"/>
                <a:gd name="T5" fmla="*/ 834 h 1038"/>
                <a:gd name="T6" fmla="*/ 661 w 940"/>
                <a:gd name="T7" fmla="*/ 905 h 1038"/>
                <a:gd name="T8" fmla="*/ 940 w 940"/>
                <a:gd name="T9" fmla="*/ 518 h 1038"/>
                <a:gd name="T10" fmla="*/ 661 w 940"/>
                <a:gd name="T11" fmla="*/ 131 h 1038"/>
                <a:gd name="T12" fmla="*/ 661 w 940"/>
                <a:gd name="T13" fmla="*/ 203 h 1038"/>
                <a:gd name="T14" fmla="*/ 661 w 940"/>
                <a:gd name="T15" fmla="*/ 370 h 1038"/>
                <a:gd name="T16" fmla="*/ 729 w 940"/>
                <a:gd name="T17" fmla="*/ 518 h 1038"/>
                <a:gd name="T18" fmla="*/ 661 w 940"/>
                <a:gd name="T19" fmla="*/ 666 h 1038"/>
                <a:gd name="T20" fmla="*/ 661 w 940"/>
                <a:gd name="T21" fmla="*/ 738 h 1038"/>
                <a:gd name="T22" fmla="*/ 788 w 940"/>
                <a:gd name="T23" fmla="*/ 518 h 1038"/>
                <a:gd name="T24" fmla="*/ 661 w 940"/>
                <a:gd name="T25" fmla="*/ 298 h 1038"/>
                <a:gd name="T26" fmla="*/ 661 w 940"/>
                <a:gd name="T27" fmla="*/ 370 h 1038"/>
                <a:gd name="T28" fmla="*/ 76 w 940"/>
                <a:gd name="T29" fmla="*/ 722 h 1038"/>
                <a:gd name="T30" fmla="*/ 279 w 940"/>
                <a:gd name="T31" fmla="*/ 722 h 1038"/>
                <a:gd name="T32" fmla="*/ 508 w 940"/>
                <a:gd name="T33" fmla="*/ 1001 h 1038"/>
                <a:gd name="T34" fmla="*/ 610 w 940"/>
                <a:gd name="T35" fmla="*/ 994 h 1038"/>
                <a:gd name="T36" fmla="*/ 610 w 940"/>
                <a:gd name="T37" fmla="*/ 45 h 1038"/>
                <a:gd name="T38" fmla="*/ 508 w 940"/>
                <a:gd name="T39" fmla="*/ 35 h 1038"/>
                <a:gd name="T40" fmla="*/ 279 w 940"/>
                <a:gd name="T41" fmla="*/ 316 h 1038"/>
                <a:gd name="T42" fmla="*/ 76 w 940"/>
                <a:gd name="T43" fmla="*/ 316 h 1038"/>
                <a:gd name="T44" fmla="*/ 0 w 940"/>
                <a:gd name="T45" fmla="*/ 391 h 1038"/>
                <a:gd name="T46" fmla="*/ 0 w 940"/>
                <a:gd name="T47" fmla="*/ 645 h 1038"/>
                <a:gd name="T48" fmla="*/ 76 w 940"/>
                <a:gd name="T49" fmla="*/ 72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0" h="1038">
                  <a:moveTo>
                    <a:pt x="661" y="203"/>
                  </a:moveTo>
                  <a:cubicBezTo>
                    <a:pt x="785" y="253"/>
                    <a:pt x="873" y="375"/>
                    <a:pt x="873" y="518"/>
                  </a:cubicBezTo>
                  <a:cubicBezTo>
                    <a:pt x="873" y="661"/>
                    <a:pt x="785" y="783"/>
                    <a:pt x="661" y="834"/>
                  </a:cubicBezTo>
                  <a:cubicBezTo>
                    <a:pt x="661" y="905"/>
                    <a:pt x="661" y="905"/>
                    <a:pt x="661" y="905"/>
                  </a:cubicBezTo>
                  <a:cubicBezTo>
                    <a:pt x="823" y="852"/>
                    <a:pt x="940" y="699"/>
                    <a:pt x="940" y="518"/>
                  </a:cubicBezTo>
                  <a:cubicBezTo>
                    <a:pt x="940" y="338"/>
                    <a:pt x="823" y="185"/>
                    <a:pt x="661" y="131"/>
                  </a:cubicBezTo>
                  <a:lnTo>
                    <a:pt x="661" y="203"/>
                  </a:lnTo>
                  <a:close/>
                  <a:moveTo>
                    <a:pt x="661" y="370"/>
                  </a:moveTo>
                  <a:cubicBezTo>
                    <a:pt x="702" y="406"/>
                    <a:pt x="729" y="459"/>
                    <a:pt x="729" y="518"/>
                  </a:cubicBezTo>
                  <a:cubicBezTo>
                    <a:pt x="729" y="578"/>
                    <a:pt x="702" y="631"/>
                    <a:pt x="661" y="666"/>
                  </a:cubicBezTo>
                  <a:cubicBezTo>
                    <a:pt x="661" y="738"/>
                    <a:pt x="661" y="738"/>
                    <a:pt x="661" y="738"/>
                  </a:cubicBezTo>
                  <a:cubicBezTo>
                    <a:pt x="736" y="694"/>
                    <a:pt x="788" y="612"/>
                    <a:pt x="788" y="518"/>
                  </a:cubicBezTo>
                  <a:cubicBezTo>
                    <a:pt x="788" y="424"/>
                    <a:pt x="736" y="342"/>
                    <a:pt x="661" y="298"/>
                  </a:cubicBezTo>
                  <a:lnTo>
                    <a:pt x="661" y="370"/>
                  </a:lnTo>
                  <a:close/>
                  <a:moveTo>
                    <a:pt x="76" y="722"/>
                  </a:moveTo>
                  <a:cubicBezTo>
                    <a:pt x="279" y="722"/>
                    <a:pt x="279" y="722"/>
                    <a:pt x="279" y="722"/>
                  </a:cubicBezTo>
                  <a:cubicBezTo>
                    <a:pt x="508" y="1001"/>
                    <a:pt x="508" y="1001"/>
                    <a:pt x="508" y="1001"/>
                  </a:cubicBezTo>
                  <a:cubicBezTo>
                    <a:pt x="534" y="1038"/>
                    <a:pt x="593" y="1035"/>
                    <a:pt x="610" y="994"/>
                  </a:cubicBezTo>
                  <a:cubicBezTo>
                    <a:pt x="610" y="45"/>
                    <a:pt x="610" y="45"/>
                    <a:pt x="610" y="45"/>
                  </a:cubicBezTo>
                  <a:cubicBezTo>
                    <a:pt x="589" y="3"/>
                    <a:pt x="535" y="0"/>
                    <a:pt x="508" y="35"/>
                  </a:cubicBezTo>
                  <a:cubicBezTo>
                    <a:pt x="279" y="316"/>
                    <a:pt x="279" y="316"/>
                    <a:pt x="279" y="316"/>
                  </a:cubicBezTo>
                  <a:cubicBezTo>
                    <a:pt x="76" y="316"/>
                    <a:pt x="76" y="316"/>
                    <a:pt x="76" y="316"/>
                  </a:cubicBezTo>
                  <a:cubicBezTo>
                    <a:pt x="11" y="316"/>
                    <a:pt x="0" y="328"/>
                    <a:pt x="0" y="391"/>
                  </a:cubicBezTo>
                  <a:cubicBezTo>
                    <a:pt x="0" y="645"/>
                    <a:pt x="0" y="645"/>
                    <a:pt x="0" y="645"/>
                  </a:cubicBezTo>
                  <a:cubicBezTo>
                    <a:pt x="0" y="707"/>
                    <a:pt x="13" y="722"/>
                    <a:pt x="76" y="72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3" name="Group 172"/>
            <p:cNvGrpSpPr/>
            <p:nvPr/>
          </p:nvGrpSpPr>
          <p:grpSpPr>
            <a:xfrm rot="758278">
              <a:off x="3207313" y="3014643"/>
              <a:ext cx="371390" cy="465282"/>
              <a:chOff x="6042025" y="-347663"/>
              <a:chExt cx="3522663" cy="4413251"/>
            </a:xfrm>
            <a:solidFill>
              <a:schemeClr val="tx2"/>
            </a:solidFill>
          </p:grpSpPr>
          <p:sp>
            <p:nvSpPr>
              <p:cNvPr id="174" name="Freeform 9"/>
              <p:cNvSpPr>
                <a:spLocks noEditPoints="1"/>
              </p:cNvSpPr>
              <p:nvPr/>
            </p:nvSpPr>
            <p:spPr bwMode="auto">
              <a:xfrm rot="20854658">
                <a:off x="6042025" y="-347663"/>
                <a:ext cx="3522663" cy="4413251"/>
              </a:xfrm>
              <a:custGeom>
                <a:avLst/>
                <a:gdLst>
                  <a:gd name="T0" fmla="*/ 1358 w 1358"/>
                  <a:gd name="T1" fmla="*/ 537 h 1699"/>
                  <a:gd name="T2" fmla="*/ 1304 w 1358"/>
                  <a:gd name="T3" fmla="*/ 467 h 1699"/>
                  <a:gd name="T4" fmla="*/ 883 w 1358"/>
                  <a:gd name="T5" fmla="*/ 56 h 1699"/>
                  <a:gd name="T6" fmla="*/ 760 w 1358"/>
                  <a:gd name="T7" fmla="*/ 1 h 1699"/>
                  <a:gd name="T8" fmla="*/ 163 w 1358"/>
                  <a:gd name="T9" fmla="*/ 1 h 1699"/>
                  <a:gd name="T10" fmla="*/ 0 w 1358"/>
                  <a:gd name="T11" fmla="*/ 138 h 1699"/>
                  <a:gd name="T12" fmla="*/ 0 w 1358"/>
                  <a:gd name="T13" fmla="*/ 1535 h 1699"/>
                  <a:gd name="T14" fmla="*/ 163 w 1358"/>
                  <a:gd name="T15" fmla="*/ 1699 h 1699"/>
                  <a:gd name="T16" fmla="*/ 1195 w 1358"/>
                  <a:gd name="T17" fmla="*/ 1699 h 1699"/>
                  <a:gd name="T18" fmla="*/ 1358 w 1358"/>
                  <a:gd name="T19" fmla="*/ 1535 h 1699"/>
                  <a:gd name="T20" fmla="*/ 1358 w 1358"/>
                  <a:gd name="T21" fmla="*/ 576 h 1699"/>
                  <a:gd name="T22" fmla="*/ 1358 w 1358"/>
                  <a:gd name="T23" fmla="*/ 543 h 1699"/>
                  <a:gd name="T24" fmla="*/ 1358 w 1358"/>
                  <a:gd name="T25" fmla="*/ 537 h 1699"/>
                  <a:gd name="T26" fmla="*/ 1195 w 1358"/>
                  <a:gd name="T27" fmla="*/ 1535 h 1699"/>
                  <a:gd name="T28" fmla="*/ 163 w 1358"/>
                  <a:gd name="T29" fmla="*/ 1535 h 1699"/>
                  <a:gd name="T30" fmla="*/ 163 w 1358"/>
                  <a:gd name="T31" fmla="*/ 138 h 1699"/>
                  <a:gd name="T32" fmla="*/ 625 w 1358"/>
                  <a:gd name="T33" fmla="*/ 138 h 1699"/>
                  <a:gd name="T34" fmla="*/ 625 w 1358"/>
                  <a:gd name="T35" fmla="*/ 576 h 1699"/>
                  <a:gd name="T36" fmla="*/ 760 w 1358"/>
                  <a:gd name="T37" fmla="*/ 741 h 1699"/>
                  <a:gd name="T38" fmla="*/ 1195 w 1358"/>
                  <a:gd name="T39" fmla="*/ 741 h 1699"/>
                  <a:gd name="T40" fmla="*/ 1195 w 1358"/>
                  <a:gd name="T41" fmla="*/ 1535 h 1699"/>
                  <a:gd name="T42" fmla="*/ 760 w 1358"/>
                  <a:gd name="T43" fmla="*/ 576 h 1699"/>
                  <a:gd name="T44" fmla="*/ 760 w 1358"/>
                  <a:gd name="T45" fmla="*/ 138 h 1699"/>
                  <a:gd name="T46" fmla="*/ 1195 w 1358"/>
                  <a:gd name="T47" fmla="*/ 576 h 1699"/>
                  <a:gd name="T48" fmla="*/ 760 w 1358"/>
                  <a:gd name="T49" fmla="*/ 576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8" h="1699">
                    <a:moveTo>
                      <a:pt x="1358" y="537"/>
                    </a:moveTo>
                    <a:cubicBezTo>
                      <a:pt x="1357" y="507"/>
                      <a:pt x="1334" y="496"/>
                      <a:pt x="1304" y="467"/>
                    </a:cubicBezTo>
                    <a:cubicBezTo>
                      <a:pt x="898" y="73"/>
                      <a:pt x="883" y="56"/>
                      <a:pt x="883" y="56"/>
                    </a:cubicBezTo>
                    <a:cubicBezTo>
                      <a:pt x="835" y="0"/>
                      <a:pt x="815" y="1"/>
                      <a:pt x="760" y="1"/>
                    </a:cubicBezTo>
                    <a:cubicBezTo>
                      <a:pt x="163" y="1"/>
                      <a:pt x="163" y="1"/>
                      <a:pt x="163" y="1"/>
                    </a:cubicBezTo>
                    <a:cubicBezTo>
                      <a:pt x="81" y="1"/>
                      <a:pt x="0" y="56"/>
                      <a:pt x="0" y="138"/>
                    </a:cubicBezTo>
                    <a:cubicBezTo>
                      <a:pt x="0" y="1535"/>
                      <a:pt x="0" y="1535"/>
                      <a:pt x="0" y="1535"/>
                    </a:cubicBezTo>
                    <a:cubicBezTo>
                      <a:pt x="0" y="1617"/>
                      <a:pt x="81" y="1699"/>
                      <a:pt x="163" y="1699"/>
                    </a:cubicBezTo>
                    <a:cubicBezTo>
                      <a:pt x="1195" y="1699"/>
                      <a:pt x="1195" y="1699"/>
                      <a:pt x="1195" y="1699"/>
                    </a:cubicBezTo>
                    <a:cubicBezTo>
                      <a:pt x="1277" y="1699"/>
                      <a:pt x="1358" y="1617"/>
                      <a:pt x="1358" y="1535"/>
                    </a:cubicBezTo>
                    <a:cubicBezTo>
                      <a:pt x="1358" y="576"/>
                      <a:pt x="1358" y="576"/>
                      <a:pt x="1358" y="576"/>
                    </a:cubicBezTo>
                    <a:cubicBezTo>
                      <a:pt x="1358" y="543"/>
                      <a:pt x="1358" y="543"/>
                      <a:pt x="1358" y="543"/>
                    </a:cubicBezTo>
                    <a:lnTo>
                      <a:pt x="1358" y="537"/>
                    </a:lnTo>
                    <a:close/>
                    <a:moveTo>
                      <a:pt x="1195" y="1535"/>
                    </a:moveTo>
                    <a:cubicBezTo>
                      <a:pt x="163" y="1535"/>
                      <a:pt x="163" y="1535"/>
                      <a:pt x="163" y="1535"/>
                    </a:cubicBezTo>
                    <a:cubicBezTo>
                      <a:pt x="163" y="138"/>
                      <a:pt x="163" y="138"/>
                      <a:pt x="163" y="138"/>
                    </a:cubicBezTo>
                    <a:cubicBezTo>
                      <a:pt x="625" y="138"/>
                      <a:pt x="625" y="138"/>
                      <a:pt x="625" y="138"/>
                    </a:cubicBezTo>
                    <a:cubicBezTo>
                      <a:pt x="625" y="576"/>
                      <a:pt x="625" y="576"/>
                      <a:pt x="625" y="576"/>
                    </a:cubicBezTo>
                    <a:cubicBezTo>
                      <a:pt x="625" y="658"/>
                      <a:pt x="679" y="741"/>
                      <a:pt x="760" y="741"/>
                    </a:cubicBezTo>
                    <a:cubicBezTo>
                      <a:pt x="1195" y="741"/>
                      <a:pt x="1195" y="741"/>
                      <a:pt x="1195" y="741"/>
                    </a:cubicBezTo>
                    <a:lnTo>
                      <a:pt x="1195" y="1535"/>
                    </a:lnTo>
                    <a:close/>
                    <a:moveTo>
                      <a:pt x="760" y="576"/>
                    </a:moveTo>
                    <a:cubicBezTo>
                      <a:pt x="760" y="138"/>
                      <a:pt x="760" y="138"/>
                      <a:pt x="760" y="138"/>
                    </a:cubicBezTo>
                    <a:cubicBezTo>
                      <a:pt x="1195" y="576"/>
                      <a:pt x="1195" y="576"/>
                      <a:pt x="1195" y="576"/>
                    </a:cubicBezTo>
                    <a:cubicBezTo>
                      <a:pt x="760" y="576"/>
                      <a:pt x="760" y="576"/>
                      <a:pt x="760" y="57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rot="20879584">
                <a:off x="6729152" y="1613691"/>
                <a:ext cx="1544658" cy="1242890"/>
                <a:chOff x="6785104" y="3587750"/>
                <a:chExt cx="2552729" cy="2054022"/>
              </a:xfrm>
              <a:grpFill/>
            </p:grpSpPr>
            <p:sp>
              <p:nvSpPr>
                <p:cNvPr id="176" name="Rectangle 175"/>
                <p:cNvSpPr/>
                <p:nvPr/>
              </p:nvSpPr>
              <p:spPr>
                <a:xfrm>
                  <a:off x="6785105" y="4163694"/>
                  <a:ext cx="2433652" cy="3034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6785105" y="4724470"/>
                  <a:ext cx="2082924" cy="3203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6785105" y="5302184"/>
                  <a:ext cx="2552728" cy="339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6785104" y="3587750"/>
                  <a:ext cx="1481675" cy="3186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56" name="Group 4155"/>
            <p:cNvGrpSpPr/>
            <p:nvPr/>
          </p:nvGrpSpPr>
          <p:grpSpPr>
            <a:xfrm>
              <a:off x="2381777" y="3069062"/>
              <a:ext cx="461200" cy="421543"/>
              <a:chOff x="2416953" y="2996695"/>
              <a:chExt cx="506168" cy="462644"/>
            </a:xfrm>
          </p:grpSpPr>
          <p:grpSp>
            <p:nvGrpSpPr>
              <p:cNvPr id="180" name="Group 179"/>
              <p:cNvGrpSpPr/>
              <p:nvPr/>
            </p:nvGrpSpPr>
            <p:grpSpPr>
              <a:xfrm>
                <a:off x="2416953" y="2996695"/>
                <a:ext cx="506168" cy="462644"/>
                <a:chOff x="7378701" y="342900"/>
                <a:chExt cx="6553200" cy="5989700"/>
              </a:xfrm>
              <a:solidFill>
                <a:schemeClr val="tx2"/>
              </a:solidFill>
            </p:grpSpPr>
            <p:sp>
              <p:nvSpPr>
                <p:cNvPr id="181" name="Oval 180"/>
                <p:cNvSpPr/>
                <p:nvPr/>
              </p:nvSpPr>
              <p:spPr>
                <a:xfrm>
                  <a:off x="7378701" y="342900"/>
                  <a:ext cx="6553200" cy="4394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2" name="Isosceles Triangle 181"/>
                <p:cNvSpPr/>
                <p:nvPr/>
              </p:nvSpPr>
              <p:spPr>
                <a:xfrm rot="13499044">
                  <a:off x="8093864" y="3625383"/>
                  <a:ext cx="1651661" cy="27072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4155" name="Group 4154"/>
              <p:cNvGrpSpPr/>
              <p:nvPr/>
            </p:nvGrpSpPr>
            <p:grpSpPr>
              <a:xfrm>
                <a:off x="2515831" y="3132553"/>
                <a:ext cx="313174" cy="71874"/>
                <a:chOff x="2491713" y="3133837"/>
                <a:chExt cx="313174" cy="71874"/>
              </a:xfrm>
              <a:solidFill>
                <a:schemeClr val="bg1">
                  <a:lumMod val="95000"/>
                </a:schemeClr>
              </a:solidFill>
            </p:grpSpPr>
            <p:sp>
              <p:nvSpPr>
                <p:cNvPr id="4154" name="Oval 4153"/>
                <p:cNvSpPr/>
                <p:nvPr/>
              </p:nvSpPr>
              <p:spPr bwMode="auto">
                <a:xfrm>
                  <a:off x="2491713" y="3133837"/>
                  <a:ext cx="71874" cy="718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84" name="Oval 183"/>
                <p:cNvSpPr/>
                <p:nvPr/>
              </p:nvSpPr>
              <p:spPr bwMode="auto">
                <a:xfrm>
                  <a:off x="2612363" y="3133837"/>
                  <a:ext cx="71874" cy="718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85" name="Oval 184"/>
                <p:cNvSpPr/>
                <p:nvPr/>
              </p:nvSpPr>
              <p:spPr bwMode="auto">
                <a:xfrm>
                  <a:off x="2733013" y="3133837"/>
                  <a:ext cx="71874" cy="718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grpSp>
    </p:spTree>
    <p:extLst>
      <p:ext uri="{BB962C8B-B14F-4D97-AF65-F5344CB8AC3E}">
        <p14:creationId xmlns:p14="http://schemas.microsoft.com/office/powerpoint/2010/main" val="4107528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Hands-on lab</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Working with RDDs</a:t>
            </a:r>
          </a:p>
        </p:txBody>
      </p:sp>
    </p:spTree>
    <p:extLst>
      <p:ext uri="{BB962C8B-B14F-4D97-AF65-F5344CB8AC3E}">
        <p14:creationId xmlns:p14="http://schemas.microsoft.com/office/powerpoint/2010/main" val="64300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51405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6" name="Rectangle 5"/>
          <p:cNvSpPr/>
          <p:nvPr/>
        </p:nvSpPr>
        <p:spPr bwMode="ltGray">
          <a:xfrm>
            <a:off x="274703" y="296863"/>
            <a:ext cx="5486400" cy="5486400"/>
          </a:xfrm>
          <a:prstGeom prst="rect">
            <a:avLst/>
          </a:prstGeom>
          <a:solidFill>
            <a:srgbClr val="DC3C0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3" name="Title 2"/>
          <p:cNvSpPr>
            <a:spLocks noGrp="1"/>
          </p:cNvSpPr>
          <p:nvPr>
            <p:ph type="title"/>
          </p:nvPr>
        </p:nvSpPr>
        <p:spPr/>
        <p:txBody>
          <a:bodyPr/>
          <a:lstStyle/>
          <a:p>
            <a:r>
              <a:rPr lang="en-US" dirty="0">
                <a:solidFill>
                  <a:srgbClr val="FFFFFF"/>
                </a:solidFill>
                <a:ea typeface="Segoe UI" pitchFamily="34" charset="0"/>
              </a:rPr>
              <a:t>Working with notebooks on Apache Spark</a:t>
            </a:r>
            <a:endParaRPr lang="en-US" sz="4000" dirty="0"/>
          </a:p>
        </p:txBody>
      </p:sp>
      <p:pic>
        <p:nvPicPr>
          <p:cNvPr id="8" name="Picture 7"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txBox="1">
            <a:spLocks/>
          </p:cNvSpPr>
          <p:nvPr/>
        </p:nvSpPr>
        <p:spPr>
          <a:xfrm>
            <a:off x="276540" y="4450258"/>
            <a:ext cx="5197379" cy="10189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Speaker name</a:t>
            </a:r>
          </a:p>
        </p:txBody>
      </p:sp>
    </p:spTree>
    <p:extLst>
      <p:ext uri="{BB962C8B-B14F-4D97-AF65-F5344CB8AC3E}">
        <p14:creationId xmlns:p14="http://schemas.microsoft.com/office/powerpoint/2010/main" val="2146751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1549142"/>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Notebooks overview</a:t>
            </a:r>
          </a:p>
          <a:p>
            <a:pPr>
              <a:lnSpc>
                <a:spcPct val="100000"/>
              </a:lnSpc>
              <a:spcBef>
                <a:spcPts val="1000"/>
              </a:spcBef>
            </a:pPr>
            <a:r>
              <a:rPr lang="en-US" dirty="0">
                <a:solidFill>
                  <a:srgbClr val="FFFFFF"/>
                </a:solidFill>
                <a:latin typeface="Segoe UI Light"/>
              </a:rPr>
              <a:t>Zeppelin</a:t>
            </a:r>
          </a:p>
          <a:p>
            <a:pPr>
              <a:lnSpc>
                <a:spcPct val="100000"/>
              </a:lnSpc>
              <a:spcBef>
                <a:spcPts val="1000"/>
              </a:spcBef>
            </a:pPr>
            <a:r>
              <a:rPr lang="en-US" dirty="0" err="1">
                <a:solidFill>
                  <a:srgbClr val="FFFFFF"/>
                </a:solidFill>
                <a:latin typeface="Segoe UI Light"/>
              </a:rPr>
              <a:t>Jupyter</a:t>
            </a: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2120904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0565"/>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3082940993"/>
              </p:ext>
            </p:extLst>
          </p:nvPr>
        </p:nvGraphicFramePr>
        <p:xfrm>
          <a:off x="448056" y="1362266"/>
          <a:ext cx="10805986" cy="3947167"/>
        </p:xfrm>
        <a:graphic>
          <a:graphicData uri="http://schemas.openxmlformats.org/drawingml/2006/table">
            <a:tbl>
              <a:tblPr firstRow="1" bandRow="1">
                <a:tableStyleId>{5C22544A-7EE6-4342-B048-85BDC9FD1C3A}</a:tableStyleId>
              </a:tblPr>
              <a:tblGrid>
                <a:gridCol w="2633388">
                  <a:extLst>
                    <a:ext uri="{9D8B030D-6E8A-4147-A177-3AD203B41FA5}">
                      <a16:colId xmlns:a16="http://schemas.microsoft.com/office/drawing/2014/main" val="20000"/>
                    </a:ext>
                  </a:extLst>
                </a:gridCol>
                <a:gridCol w="8172598">
                  <a:extLst>
                    <a:ext uri="{9D8B030D-6E8A-4147-A177-3AD203B41FA5}">
                      <a16:colId xmlns:a16="http://schemas.microsoft.com/office/drawing/2014/main" val="20001"/>
                    </a:ext>
                  </a:extLst>
                </a:gridCol>
              </a:tblGrid>
              <a:tr h="567037">
                <a:tc>
                  <a:txBody>
                    <a:bodyPr/>
                    <a:lstStyle/>
                    <a:p>
                      <a:pPr marL="182880"/>
                      <a:r>
                        <a:rPr lang="en-US" sz="1800" b="1" dirty="0">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a16="http://schemas.microsoft.com/office/drawing/2014/main"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back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8:15 - 9:15</a:t>
                      </a:r>
                    </a:p>
                  </a:txBody>
                  <a:tcPr marL="91414" marR="91414" marT="45706" marB="45706" anchor="ctr">
                    <a:solidFill>
                      <a:srgbClr val="F2F2F2"/>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Spark Streaming overview</a:t>
                      </a:r>
                    </a:p>
                  </a:txBody>
                  <a:tcPr marL="91414" marR="91414" marT="45706" marB="45706" anchor="ctr">
                    <a:solidFill>
                      <a:srgbClr val="F2F2F2"/>
                    </a:solidFill>
                  </a:tcPr>
                </a:tc>
                <a:extLst>
                  <a:ext uri="{0D108BD9-81ED-4DB2-BD59-A6C34878D82A}">
                    <a16:rowId xmlns:a16="http://schemas.microsoft.com/office/drawing/2014/main"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9:15 - 10:00</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Spark Streaming with Event Hubs and</a:t>
                      </a:r>
                      <a:r>
                        <a:rPr lang="en-US" sz="1800" kern="1200" baseline="0" dirty="0">
                          <a:solidFill>
                            <a:schemeClr val="tx1"/>
                          </a:solidFill>
                          <a:latin typeface="+mn-lt"/>
                          <a:ea typeface="+mn-ea"/>
                          <a:cs typeface="+mn-cs"/>
                        </a:rPr>
                        <a:t> Scala applications</a:t>
                      </a:r>
                      <a:endParaRPr lang="en-US" sz="1800" kern="1200" dirty="0">
                        <a:solidFill>
                          <a:schemeClr val="tx1"/>
                        </a:solidFill>
                        <a:latin typeface="+mn-lt"/>
                        <a:ea typeface="+mn-ea"/>
                        <a:cs typeface="+mn-cs"/>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10:00 - 10:15</a:t>
                      </a:r>
                    </a:p>
                  </a:txBody>
                  <a:tcPr marL="91414" marR="91414" marT="45706" marB="45706" anchor="ctr">
                    <a:solidFill>
                      <a:srgbClr val="F2F2F2"/>
                    </a:solidFill>
                  </a:tcPr>
                </a:tc>
                <a:tc>
                  <a:txBody>
                    <a:bodyPr/>
                    <a:lstStyle/>
                    <a:p>
                      <a:r>
                        <a:rPr lang="en-US" sz="1800" dirty="0"/>
                        <a:t>Break</a:t>
                      </a:r>
                    </a:p>
                  </a:txBody>
                  <a:tcPr marL="91414" marR="91414" marT="45706" marB="45706" anchor="ctr">
                    <a:solidFill>
                      <a:srgbClr val="F2F2F2"/>
                    </a:solidFill>
                  </a:tcPr>
                </a:tc>
                <a:extLst>
                  <a:ext uri="{0D108BD9-81ED-4DB2-BD59-A6C34878D82A}">
                    <a16:rowId xmlns:a16="http://schemas.microsoft.com/office/drawing/2014/main"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10:15 - 11:00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Machine learning with Spark </a:t>
                      </a:r>
                      <a:r>
                        <a:rPr lang="en-US" sz="1800" dirty="0" err="1">
                          <a:solidFill>
                            <a:schemeClr val="tx1"/>
                          </a:solidFill>
                        </a:rPr>
                        <a:t>MLlib</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Building applications with Spark</a:t>
                      </a:r>
                      <a:r>
                        <a:rPr lang="en-US" sz="1800" baseline="0" dirty="0">
                          <a:solidFill>
                            <a:schemeClr val="tx1"/>
                          </a:solidFill>
                        </a:rPr>
                        <a:t> </a:t>
                      </a:r>
                      <a:r>
                        <a:rPr lang="en-US" sz="1800" baseline="0" dirty="0" err="1">
                          <a:solidFill>
                            <a:schemeClr val="tx1"/>
                          </a:solidFill>
                        </a:rPr>
                        <a:t>MLlib</a:t>
                      </a:r>
                      <a:endParaRPr lang="en-US" sz="1800" dirty="0">
                        <a:solidFill>
                          <a:schemeClr val="tx1"/>
                        </a:solidFill>
                      </a:endParaRPr>
                    </a:p>
                  </a:txBody>
                  <a:tcPr marL="91414" marR="91414" marT="45706" marB="45706" anchor="ctr">
                    <a:solidFill>
                      <a:srgbClr val="F2F2F2"/>
                    </a:solidFill>
                  </a:tcPr>
                </a:tc>
                <a:extLst>
                  <a:ext uri="{0D108BD9-81ED-4DB2-BD59-A6C34878D82A}">
                    <a16:rowId xmlns:a16="http://schemas.microsoft.com/office/drawing/2014/main"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Apache Spark in Azure HDInsight</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12:30 - 12:45</a:t>
                      </a:r>
                    </a:p>
                  </a:txBody>
                  <a:tcPr marL="91414" marR="91414" marT="45706" marB="45706" anchor="ctr">
                    <a:solidFill>
                      <a:schemeClr val="bg1">
                        <a:lumMod val="95000"/>
                      </a:schemeClr>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R Server on HDInsight with Apache</a:t>
                      </a:r>
                      <a:r>
                        <a:rPr lang="en-US" sz="1800" baseline="0" dirty="0">
                          <a:solidFill>
                            <a:schemeClr val="tx1"/>
                          </a:solidFill>
                        </a:rPr>
                        <a:t> Spark</a:t>
                      </a:r>
                      <a:endParaRPr lang="en-US" sz="1800" dirty="0">
                        <a:solidFill>
                          <a:schemeClr val="tx1"/>
                        </a:solidFill>
                      </a:endParaRPr>
                    </a:p>
                  </a:txBody>
                  <a:tcPr marL="91414" marR="91414" marT="45706" marB="45706" anchor="ctr">
                    <a:solidFill>
                      <a:schemeClr val="bg1">
                        <a:lumMod val="95000"/>
                      </a:schemeClr>
                    </a:solidFill>
                  </a:tcPr>
                </a:tc>
                <a:extLst>
                  <a:ext uri="{0D108BD9-81ED-4DB2-BD59-A6C34878D82A}">
                    <a16:rowId xmlns:a16="http://schemas.microsoft.com/office/drawing/2014/main" val="1001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Day Two and final wrap-up</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9"/>
                  </a:ext>
                </a:extLst>
              </a:tr>
            </a:tbl>
          </a:graphicData>
        </a:graphic>
      </p:graphicFrame>
      <p:grpSp>
        <p:nvGrpSpPr>
          <p:cNvPr id="26" name="Group 4"/>
          <p:cNvGrpSpPr>
            <a:grpSpLocks noChangeAspect="1"/>
          </p:cNvGrpSpPr>
          <p:nvPr/>
        </p:nvGrpSpPr>
        <p:grpSpPr bwMode="auto">
          <a:xfrm>
            <a:off x="10771431"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723852" y="582768"/>
            <a:ext cx="1003801" cy="461665"/>
          </a:xfrm>
          <a:prstGeom prst="rect">
            <a:avLst/>
          </a:prstGeom>
        </p:spPr>
        <p:txBody>
          <a:bodyPr wrap="none">
            <a:spAutoFit/>
          </a:bodyPr>
          <a:lstStyle/>
          <a:p>
            <a:r>
              <a:rPr lang="en-US" sz="2400" b="1" dirty="0">
                <a:solidFill>
                  <a:schemeClr val="tx2"/>
                </a:solidFill>
              </a:rPr>
              <a:t>Day 2</a:t>
            </a:r>
            <a:endParaRPr lang="en-US" sz="2400" dirty="0">
              <a:solidFill>
                <a:schemeClr val="tx2"/>
              </a:solidFill>
            </a:endParaRPr>
          </a:p>
        </p:txBody>
      </p:sp>
    </p:spTree>
    <p:extLst>
      <p:ext uri="{BB962C8B-B14F-4D97-AF65-F5344CB8AC3E}">
        <p14:creationId xmlns:p14="http://schemas.microsoft.com/office/powerpoint/2010/main" val="354196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Notebooks overview</a:t>
            </a:r>
          </a:p>
        </p:txBody>
      </p:sp>
    </p:spTree>
    <p:extLst>
      <p:ext uri="{BB962C8B-B14F-4D97-AF65-F5344CB8AC3E}">
        <p14:creationId xmlns:p14="http://schemas.microsoft.com/office/powerpoint/2010/main" val="414242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Developing Spark apps with notebooks</a:t>
            </a:r>
          </a:p>
        </p:txBody>
      </p:sp>
      <p:sp>
        <p:nvSpPr>
          <p:cNvPr id="9" name="TextBox 8"/>
          <p:cNvSpPr txBox="1"/>
          <p:nvPr/>
        </p:nvSpPr>
        <p:spPr>
          <a:xfrm>
            <a:off x="1" y="1160885"/>
            <a:ext cx="7721600" cy="996647"/>
          </a:xfrm>
          <a:prstGeom prst="rect">
            <a:avLst/>
          </a:prstGeom>
          <a:noFill/>
        </p:spPr>
        <p:txBody>
          <a:bodyPr wrap="square" lIns="365760"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Jupyter and Zeppelin are two notebooks that work with Apache Spark </a:t>
            </a:r>
          </a:p>
        </p:txBody>
      </p:sp>
      <p:pic>
        <p:nvPicPr>
          <p:cNvPr id="6" name="Picture 5"/>
          <p:cNvPicPr>
            <a:picLocks noChangeAspect="1"/>
          </p:cNvPicPr>
          <p:nvPr/>
        </p:nvPicPr>
        <p:blipFill>
          <a:blip r:embed="rId3"/>
          <a:stretch>
            <a:fillRect/>
          </a:stretch>
        </p:blipFill>
        <p:spPr>
          <a:xfrm>
            <a:off x="1521741" y="2438399"/>
            <a:ext cx="3635582" cy="3817361"/>
          </a:xfrm>
          <a:prstGeom prst="rect">
            <a:avLst/>
          </a:prstGeom>
        </p:spPr>
      </p:pic>
      <p:grpSp>
        <p:nvGrpSpPr>
          <p:cNvPr id="13" name="Group 12"/>
          <p:cNvGrpSpPr/>
          <p:nvPr/>
        </p:nvGrpSpPr>
        <p:grpSpPr>
          <a:xfrm>
            <a:off x="7279154" y="2308280"/>
            <a:ext cx="3648020" cy="3648020"/>
            <a:chOff x="609600" y="2152892"/>
            <a:chExt cx="4528207" cy="4528207"/>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152892"/>
              <a:ext cx="4528207" cy="4528207"/>
            </a:xfrm>
            <a:prstGeom prst="rect">
              <a:avLst/>
            </a:prstGeom>
          </p:spPr>
        </p:pic>
        <p:pic>
          <p:nvPicPr>
            <p:cNvPr id="15" name="Picture 14"/>
            <p:cNvPicPr>
              <a:picLocks noChangeAspect="1"/>
            </p:cNvPicPr>
            <p:nvPr/>
          </p:nvPicPr>
          <p:blipFill>
            <a:blip r:embed="rId5"/>
            <a:stretch>
              <a:fillRect/>
            </a:stretch>
          </p:blipFill>
          <p:spPr>
            <a:xfrm>
              <a:off x="3137558" y="3937870"/>
              <a:ext cx="1806388" cy="330530"/>
            </a:xfrm>
            <a:prstGeom prst="rect">
              <a:avLst/>
            </a:prstGeom>
          </p:spPr>
        </p:pic>
      </p:grpSp>
      <p:cxnSp>
        <p:nvCxnSpPr>
          <p:cNvPr id="8" name="Straight Connector 7"/>
          <p:cNvCxnSpPr/>
          <p:nvPr/>
        </p:nvCxnSpPr>
        <p:spPr>
          <a:xfrm>
            <a:off x="6218238" y="2582863"/>
            <a:ext cx="0" cy="3424237"/>
          </a:xfrm>
          <a:prstGeom prst="line">
            <a:avLst/>
          </a:prstGeom>
          <a:ln w="63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321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err="1"/>
              <a:t>Jupyter</a:t>
            </a:r>
            <a:endParaRPr lang="en-US" sz="7200" dirty="0"/>
          </a:p>
        </p:txBody>
      </p:sp>
    </p:spTree>
    <p:extLst>
      <p:ext uri="{BB962C8B-B14F-4D97-AF65-F5344CB8AC3E}">
        <p14:creationId xmlns:p14="http://schemas.microsoft.com/office/powerpoint/2010/main" val="4071476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Jupyter </a:t>
            </a:r>
          </a:p>
        </p:txBody>
      </p:sp>
      <p:sp>
        <p:nvSpPr>
          <p:cNvPr id="4" name="TextBox 3"/>
          <p:cNvSpPr txBox="1"/>
          <p:nvPr/>
        </p:nvSpPr>
        <p:spPr>
          <a:xfrm>
            <a:off x="0" y="1063297"/>
            <a:ext cx="9220200" cy="2822904"/>
          </a:xfrm>
          <a:prstGeom prst="rect">
            <a:avLst/>
          </a:prstGeom>
          <a:noFill/>
        </p:spPr>
        <p:txBody>
          <a:bodyPr wrap="square" lIns="274281"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Language agnostic</a:t>
            </a:r>
          </a:p>
          <a:p>
            <a:pPr marL="195706" lvl="2" defTabSz="932597">
              <a:spcAft>
                <a:spcPts val="612"/>
              </a:spcAft>
            </a:pPr>
            <a:r>
              <a:rPr lang="en-US" sz="2400" dirty="0">
                <a:solidFill>
                  <a:schemeClr val="tx2"/>
                </a:solidFill>
                <a:latin typeface="+mj-lt"/>
              </a:rPr>
              <a:t>Supports a rich Read-Evaluate-Print-Loop (REPL) protocol Includes:</a:t>
            </a:r>
          </a:p>
          <a:p>
            <a:pPr marL="662004" lvl="3" defTabSz="932597">
              <a:spcAft>
                <a:spcPts val="612"/>
              </a:spcAft>
            </a:pPr>
            <a:r>
              <a:rPr lang="en-US" dirty="0" err="1">
                <a:gradFill>
                  <a:gsLst>
                    <a:gs pos="85321">
                      <a:srgbClr val="505050"/>
                    </a:gs>
                    <a:gs pos="57000">
                      <a:srgbClr val="505050"/>
                    </a:gs>
                  </a:gsLst>
                </a:gradFill>
              </a:rPr>
              <a:t>Jupyter</a:t>
            </a:r>
            <a:r>
              <a:rPr lang="en-US" dirty="0">
                <a:gradFill>
                  <a:gsLst>
                    <a:gs pos="85321">
                      <a:srgbClr val="505050"/>
                    </a:gs>
                    <a:gs pos="57000">
                      <a:srgbClr val="505050"/>
                    </a:gs>
                  </a:gsLst>
                </a:gradFill>
              </a:rPr>
              <a:t> notebook document format (.</a:t>
            </a:r>
            <a:r>
              <a:rPr lang="en-US" dirty="0" err="1">
                <a:gradFill>
                  <a:gsLst>
                    <a:gs pos="85321">
                      <a:srgbClr val="505050"/>
                    </a:gs>
                    <a:gs pos="57000">
                      <a:srgbClr val="505050"/>
                    </a:gs>
                  </a:gsLst>
                </a:gradFill>
              </a:rPr>
              <a:t>ipynb</a:t>
            </a:r>
            <a:r>
              <a:rPr lang="en-US" dirty="0">
                <a:gradFill>
                  <a:gsLst>
                    <a:gs pos="85321">
                      <a:srgbClr val="505050"/>
                    </a:gs>
                    <a:gs pos="57000">
                      <a:srgbClr val="505050"/>
                    </a:gs>
                  </a:gsLst>
                </a:gradFill>
              </a:rPr>
              <a:t>)</a:t>
            </a:r>
          </a:p>
          <a:p>
            <a:pPr marL="662004" lvl="3" defTabSz="932597">
              <a:spcAft>
                <a:spcPts val="612"/>
              </a:spcAft>
            </a:pPr>
            <a:r>
              <a:rPr lang="en-US" dirty="0" err="1">
                <a:gradFill>
                  <a:gsLst>
                    <a:gs pos="85321">
                      <a:srgbClr val="505050"/>
                    </a:gs>
                    <a:gs pos="57000">
                      <a:srgbClr val="505050"/>
                    </a:gs>
                  </a:gsLst>
                </a:gradFill>
                <a:hlinkClick r:id="rId3"/>
              </a:rPr>
              <a:t>Jupyter</a:t>
            </a:r>
            <a:r>
              <a:rPr lang="en-US" dirty="0">
                <a:gradFill>
                  <a:gsLst>
                    <a:gs pos="85321">
                      <a:srgbClr val="505050"/>
                    </a:gs>
                    <a:gs pos="57000">
                      <a:srgbClr val="505050"/>
                    </a:gs>
                  </a:gsLst>
                </a:gradFill>
                <a:hlinkClick r:id="rId3"/>
              </a:rPr>
              <a:t> interactive web-based notebook</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4"/>
              </a:rPr>
              <a:t>Jupyter</a:t>
            </a:r>
            <a:r>
              <a:rPr lang="en-US" dirty="0">
                <a:gradFill>
                  <a:gsLst>
                    <a:gs pos="85321">
                      <a:srgbClr val="505050"/>
                    </a:gs>
                    <a:gs pos="57000">
                      <a:srgbClr val="505050"/>
                    </a:gs>
                  </a:gsLst>
                </a:gradFill>
                <a:hlinkClick r:id="rId4"/>
              </a:rPr>
              <a:t> </a:t>
            </a:r>
            <a:r>
              <a:rPr lang="en-US" dirty="0" err="1">
                <a:gradFill>
                  <a:gsLst>
                    <a:gs pos="85321">
                      <a:srgbClr val="505050"/>
                    </a:gs>
                    <a:gs pos="57000">
                      <a:srgbClr val="505050"/>
                    </a:gs>
                  </a:gsLst>
                </a:gradFill>
                <a:hlinkClick r:id="rId4"/>
              </a:rPr>
              <a:t>Qt</a:t>
            </a:r>
            <a:r>
              <a:rPr lang="en-US" dirty="0">
                <a:gradFill>
                  <a:gsLst>
                    <a:gs pos="85321">
                      <a:srgbClr val="505050"/>
                    </a:gs>
                    <a:gs pos="57000">
                      <a:srgbClr val="505050"/>
                    </a:gs>
                  </a:gsLst>
                </a:gradFill>
                <a:hlinkClick r:id="rId4"/>
              </a:rPr>
              <a:t> console</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5"/>
              </a:rPr>
              <a:t>Jupyter</a:t>
            </a:r>
            <a:r>
              <a:rPr lang="en-US" dirty="0">
                <a:gradFill>
                  <a:gsLst>
                    <a:gs pos="85321">
                      <a:srgbClr val="505050"/>
                    </a:gs>
                    <a:gs pos="57000">
                      <a:srgbClr val="505050"/>
                    </a:gs>
                  </a:gsLst>
                </a:gradFill>
                <a:hlinkClick r:id="rId5"/>
              </a:rPr>
              <a:t> Terminal console</a:t>
            </a:r>
            <a:endParaRPr lang="en-US" dirty="0">
              <a:gradFill>
                <a:gsLst>
                  <a:gs pos="85321">
                    <a:srgbClr val="505050"/>
                  </a:gs>
                  <a:gs pos="57000">
                    <a:srgbClr val="505050"/>
                  </a:gs>
                </a:gsLst>
              </a:gradFill>
            </a:endParaRPr>
          </a:p>
          <a:p>
            <a:pPr marL="662004" lvl="3" defTabSz="932597">
              <a:spcAft>
                <a:spcPts val="612"/>
              </a:spcAft>
            </a:pPr>
            <a:r>
              <a:rPr lang="en-US" dirty="0">
                <a:gradFill>
                  <a:gsLst>
                    <a:gs pos="85321">
                      <a:srgbClr val="505050"/>
                    </a:gs>
                    <a:gs pos="57000">
                      <a:srgbClr val="505050"/>
                    </a:gs>
                  </a:gsLst>
                </a:gradFill>
                <a:hlinkClick r:id="rId6"/>
              </a:rPr>
              <a:t>Notebook viewer (</a:t>
            </a:r>
            <a:r>
              <a:rPr lang="en-US" dirty="0" err="1">
                <a:gradFill>
                  <a:gsLst>
                    <a:gs pos="85321">
                      <a:srgbClr val="505050"/>
                    </a:gs>
                    <a:gs pos="57000">
                      <a:srgbClr val="505050"/>
                    </a:gs>
                  </a:gsLst>
                </a:gradFill>
                <a:hlinkClick r:id="rId6"/>
              </a:rPr>
              <a:t>nbviewer</a:t>
            </a:r>
            <a:r>
              <a:rPr lang="en-US" dirty="0">
                <a:gradFill>
                  <a:gsLst>
                    <a:gs pos="85321">
                      <a:srgbClr val="505050"/>
                    </a:gs>
                    <a:gs pos="57000">
                      <a:srgbClr val="505050"/>
                    </a:gs>
                  </a:gsLst>
                </a:gradFill>
                <a:hlinkClick r:id="rId6"/>
              </a:rPr>
              <a:t>)</a:t>
            </a:r>
            <a:endParaRPr lang="en-US" sz="1836" dirty="0">
              <a:gradFill>
                <a:gsLst>
                  <a:gs pos="85321">
                    <a:srgbClr val="505050"/>
                  </a:gs>
                  <a:gs pos="57000">
                    <a:srgbClr val="505050"/>
                  </a:gs>
                </a:gsLst>
              </a:gradFill>
            </a:endParaRPr>
          </a:p>
        </p:txBody>
      </p:sp>
      <p:sp>
        <p:nvSpPr>
          <p:cNvPr id="6" name="TextBox 5"/>
          <p:cNvSpPr txBox="1"/>
          <p:nvPr/>
        </p:nvSpPr>
        <p:spPr>
          <a:xfrm>
            <a:off x="5190368" y="6139543"/>
            <a:ext cx="2055739" cy="854982"/>
          </a:xfrm>
          <a:prstGeom prst="rect">
            <a:avLst/>
          </a:prstGeom>
          <a:noFill/>
        </p:spPr>
        <p:txBody>
          <a:bodyPr wrap="none" lIns="186521" tIns="149217" rIns="186521" bIns="149217" rtlCol="0">
            <a:noAutofit/>
          </a:bodyPr>
          <a:lstStyle/>
          <a:p>
            <a:pPr marL="0" lvl="2" algn="ctr" defTabSz="932597">
              <a:lnSpc>
                <a:spcPct val="90000"/>
              </a:lnSpc>
              <a:spcAft>
                <a:spcPts val="612"/>
              </a:spcAft>
            </a:pPr>
            <a:r>
              <a:rPr lang="en-US" dirty="0">
                <a:gradFill>
                  <a:gsLst>
                    <a:gs pos="85321">
                      <a:srgbClr val="505050"/>
                    </a:gs>
                    <a:gs pos="57000">
                      <a:srgbClr val="505050"/>
                    </a:gs>
                  </a:gsLst>
                </a:gradFill>
                <a:latin typeface="+mj-lt"/>
              </a:rPr>
              <a:t>See </a:t>
            </a:r>
            <a:r>
              <a:rPr lang="en-US" dirty="0">
                <a:gradFill>
                  <a:gsLst>
                    <a:gs pos="85321">
                      <a:srgbClr val="505050"/>
                    </a:gs>
                    <a:gs pos="57000">
                      <a:srgbClr val="505050"/>
                    </a:gs>
                  </a:gsLst>
                </a:gradFill>
                <a:latin typeface="+mj-lt"/>
                <a:hlinkClick r:id="rId7"/>
              </a:rPr>
              <a:t>full list here</a:t>
            </a:r>
            <a:endParaRPr lang="en-US" dirty="0">
              <a:gradFill>
                <a:gsLst>
                  <a:gs pos="85321">
                    <a:srgbClr val="505050"/>
                  </a:gs>
                  <a:gs pos="57000">
                    <a:srgbClr val="505050"/>
                  </a:gs>
                </a:gsLst>
              </a:gradFill>
              <a:latin typeface="+mj-lt"/>
            </a:endParaRPr>
          </a:p>
          <a:p>
            <a:pPr defTabSz="932597">
              <a:lnSpc>
                <a:spcPct val="90000"/>
              </a:lnSpc>
              <a:spcAft>
                <a:spcPts val="612"/>
              </a:spcAft>
            </a:pPr>
            <a:endParaRPr lang="en-US" sz="2448" dirty="0">
              <a:gradFill>
                <a:gsLst>
                  <a:gs pos="2917">
                    <a:srgbClr val="000000"/>
                  </a:gs>
                  <a:gs pos="30000">
                    <a:srgbClr val="000000"/>
                  </a:gs>
                </a:gsLst>
                <a:lin ang="5400000" scaled="0"/>
              </a:gradFill>
            </a:endParaRPr>
          </a:p>
        </p:txBody>
      </p:sp>
      <p:sp>
        <p:nvSpPr>
          <p:cNvPr id="7" name="TextBox 6"/>
          <p:cNvSpPr txBox="1"/>
          <p:nvPr/>
        </p:nvSpPr>
        <p:spPr>
          <a:xfrm>
            <a:off x="1" y="3983835"/>
            <a:ext cx="5007534" cy="932603"/>
          </a:xfrm>
          <a:prstGeom prst="rect">
            <a:avLst/>
          </a:prstGeom>
          <a:noFill/>
        </p:spPr>
        <p:txBody>
          <a:bodyPr wrap="square" lIns="274281" tIns="146283" rIns="182854" bIns="146283" rtlCol="0">
            <a:noAutofit/>
          </a:bodyPr>
          <a:lstStyle>
            <a:defPPr>
              <a:defRPr lang="en-US"/>
            </a:defPPr>
            <a:lvl1pPr>
              <a:defRPr>
                <a:solidFill>
                  <a:schemeClr val="tx1">
                    <a:lumMod val="65000"/>
                    <a:lumOff val="35000"/>
                  </a:schemeClr>
                </a:solidFill>
              </a:defRPr>
            </a:lvl1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8"/>
              </a:buBlip>
              <a:defRPr>
                <a:gradFill>
                  <a:gsLst>
                    <a:gs pos="85321">
                      <a:srgbClr val="505050"/>
                    </a:gs>
                    <a:gs pos="57000">
                      <a:srgbClr val="505050"/>
                    </a:gs>
                  </a:gsLst>
                </a:gradFill>
              </a:defRPr>
            </a:lvl3pPr>
            <a:lvl4pPr marL="1097280" lvl="3" indent="-448193">
              <a:spcAft>
                <a:spcPts val="600"/>
              </a:spcAft>
              <a:buBlip>
                <a:blip r:embed="rId8"/>
              </a:buBlip>
              <a:defRPr sz="1600">
                <a:gradFill>
                  <a:gsLst>
                    <a:gs pos="85321">
                      <a:srgbClr val="505050"/>
                    </a:gs>
                    <a:gs pos="57000">
                      <a:srgbClr val="505050"/>
                    </a:gs>
                  </a:gsLst>
                </a:gradFill>
              </a:defRPr>
            </a:lvl4pPr>
          </a:lstStyle>
          <a:p>
            <a:pPr marL="195706" lvl="2" indent="0" algn="ctr" defTabSz="932597">
              <a:buNone/>
            </a:pPr>
            <a:r>
              <a:rPr lang="en-US" sz="2400" dirty="0">
                <a:solidFill>
                  <a:srgbClr val="CB3B1D"/>
                </a:solidFill>
                <a:latin typeface="+mj-lt"/>
              </a:rPr>
              <a:t>Supported languages (kernels)</a:t>
            </a:r>
          </a:p>
          <a:p>
            <a:pPr defTabSz="932597"/>
            <a:endParaRPr lang="en-US" sz="1836" dirty="0">
              <a:solidFill>
                <a:srgbClr val="000000">
                  <a:lumMod val="65000"/>
                  <a:lumOff val="35000"/>
                </a:srgbClr>
              </a:solidFill>
            </a:endParaRPr>
          </a:p>
        </p:txBody>
      </p:sp>
      <p:pic>
        <p:nvPicPr>
          <p:cNvPr id="19" name="Picture 18"/>
          <p:cNvPicPr>
            <a:picLocks noChangeAspect="1"/>
          </p:cNvPicPr>
          <p:nvPr/>
        </p:nvPicPr>
        <p:blipFill rotWithShape="1">
          <a:blip r:embed="rId9"/>
          <a:srcRect l="79026" t="3708" r="2917" b="69087"/>
          <a:stretch/>
        </p:blipFill>
        <p:spPr>
          <a:xfrm>
            <a:off x="9093201" y="5116428"/>
            <a:ext cx="661926" cy="484336"/>
          </a:xfrm>
          <a:prstGeom prst="rect">
            <a:avLst/>
          </a:prstGeom>
        </p:spPr>
      </p:pic>
      <p:pic>
        <p:nvPicPr>
          <p:cNvPr id="20" name="Picture 19"/>
          <p:cNvPicPr>
            <a:picLocks noChangeAspect="1"/>
          </p:cNvPicPr>
          <p:nvPr/>
        </p:nvPicPr>
        <p:blipFill rotWithShape="1">
          <a:blip r:embed="rId9"/>
          <a:srcRect l="53790" t="3789" r="29359" b="69224"/>
          <a:stretch/>
        </p:blipFill>
        <p:spPr>
          <a:xfrm>
            <a:off x="6322194" y="5083230"/>
            <a:ext cx="708083" cy="550732"/>
          </a:xfrm>
          <a:prstGeom prst="rect">
            <a:avLst/>
          </a:prstGeom>
        </p:spPr>
      </p:pic>
      <p:pic>
        <p:nvPicPr>
          <p:cNvPr id="21" name="Picture 20"/>
          <p:cNvPicPr>
            <a:picLocks noChangeAspect="1"/>
          </p:cNvPicPr>
          <p:nvPr/>
        </p:nvPicPr>
        <p:blipFill rotWithShape="1">
          <a:blip r:embed="rId9"/>
          <a:srcRect l="30072" t="3879" r="57115" b="69456"/>
          <a:stretch/>
        </p:blipFill>
        <p:spPr>
          <a:xfrm>
            <a:off x="3589856" y="5020592"/>
            <a:ext cx="668816" cy="676008"/>
          </a:xfrm>
          <a:prstGeom prst="rect">
            <a:avLst/>
          </a:prstGeom>
        </p:spPr>
      </p:pic>
      <p:pic>
        <p:nvPicPr>
          <p:cNvPr id="22" name="Picture 21"/>
          <p:cNvPicPr>
            <a:picLocks noChangeAspect="1"/>
          </p:cNvPicPr>
          <p:nvPr/>
        </p:nvPicPr>
        <p:blipFill rotWithShape="1">
          <a:blip r:embed="rId9"/>
          <a:srcRect l="4365" t="5084" r="82873" b="70572"/>
          <a:stretch/>
        </p:blipFill>
        <p:spPr>
          <a:xfrm>
            <a:off x="850339" y="5045021"/>
            <a:ext cx="676960" cy="627150"/>
          </a:xfrm>
          <a:prstGeom prst="rect">
            <a:avLst/>
          </a:prstGeom>
        </p:spPr>
      </p:pic>
      <p:pic>
        <p:nvPicPr>
          <p:cNvPr id="23" name="Picture 22"/>
          <p:cNvPicPr>
            <a:picLocks noChangeAspect="1"/>
          </p:cNvPicPr>
          <p:nvPr/>
        </p:nvPicPr>
        <p:blipFill rotWithShape="1">
          <a:blip r:embed="rId9"/>
          <a:srcRect l="4183" t="36601" r="82776" b="36263"/>
          <a:stretch/>
        </p:blipFill>
        <p:spPr>
          <a:xfrm>
            <a:off x="1797258" y="5057295"/>
            <a:ext cx="596348" cy="602602"/>
          </a:xfrm>
          <a:prstGeom prst="rect">
            <a:avLst/>
          </a:prstGeom>
        </p:spPr>
      </p:pic>
      <p:pic>
        <p:nvPicPr>
          <p:cNvPr id="24" name="Picture 23"/>
          <p:cNvPicPr>
            <a:picLocks noChangeAspect="1"/>
          </p:cNvPicPr>
          <p:nvPr/>
        </p:nvPicPr>
        <p:blipFill rotWithShape="1">
          <a:blip r:embed="rId9"/>
          <a:srcRect l="3099" t="69636" r="81669" b="3866"/>
          <a:stretch/>
        </p:blipFill>
        <p:spPr>
          <a:xfrm>
            <a:off x="2679700" y="5085077"/>
            <a:ext cx="647516" cy="547038"/>
          </a:xfrm>
          <a:prstGeom prst="rect">
            <a:avLst/>
          </a:prstGeom>
        </p:spPr>
      </p:pic>
      <p:pic>
        <p:nvPicPr>
          <p:cNvPr id="25" name="Picture 24"/>
          <p:cNvPicPr>
            <a:picLocks noChangeAspect="1"/>
          </p:cNvPicPr>
          <p:nvPr/>
        </p:nvPicPr>
        <p:blipFill rotWithShape="1">
          <a:blip r:embed="rId9"/>
          <a:srcRect l="29767" t="36500" r="56687" b="36361"/>
          <a:stretch/>
        </p:blipFill>
        <p:spPr>
          <a:xfrm>
            <a:off x="4508500" y="5032953"/>
            <a:ext cx="669440" cy="651286"/>
          </a:xfrm>
          <a:prstGeom prst="rect">
            <a:avLst/>
          </a:prstGeom>
        </p:spPr>
      </p:pic>
      <p:pic>
        <p:nvPicPr>
          <p:cNvPr id="26" name="Picture 25"/>
          <p:cNvPicPr>
            <a:picLocks noChangeAspect="1"/>
          </p:cNvPicPr>
          <p:nvPr/>
        </p:nvPicPr>
        <p:blipFill rotWithShape="1">
          <a:blip r:embed="rId9"/>
          <a:srcRect l="31245" t="69595" r="58377" b="4118"/>
          <a:stretch/>
        </p:blipFill>
        <p:spPr>
          <a:xfrm>
            <a:off x="5514503" y="5018053"/>
            <a:ext cx="553688" cy="681086"/>
          </a:xfrm>
          <a:prstGeom prst="rect">
            <a:avLst/>
          </a:prstGeom>
        </p:spPr>
      </p:pic>
      <p:pic>
        <p:nvPicPr>
          <p:cNvPr id="27" name="Picture 26"/>
          <p:cNvPicPr>
            <a:picLocks noChangeAspect="1"/>
          </p:cNvPicPr>
          <p:nvPr/>
        </p:nvPicPr>
        <p:blipFill rotWithShape="1">
          <a:blip r:embed="rId9"/>
          <a:srcRect l="55706" t="40582" r="31187" b="41369"/>
          <a:stretch/>
        </p:blipFill>
        <p:spPr>
          <a:xfrm>
            <a:off x="7239832" y="5123457"/>
            <a:ext cx="703134" cy="470278"/>
          </a:xfrm>
          <a:prstGeom prst="rect">
            <a:avLst/>
          </a:prstGeom>
        </p:spPr>
      </p:pic>
      <p:pic>
        <p:nvPicPr>
          <p:cNvPr id="28" name="Picture 27"/>
          <p:cNvPicPr>
            <a:picLocks noChangeAspect="1"/>
          </p:cNvPicPr>
          <p:nvPr/>
        </p:nvPicPr>
        <p:blipFill rotWithShape="1">
          <a:blip r:embed="rId9"/>
          <a:srcRect l="53325" t="69901" r="28780" b="4158"/>
          <a:stretch/>
        </p:blipFill>
        <p:spPr>
          <a:xfrm>
            <a:off x="8165344" y="5116051"/>
            <a:ext cx="689046" cy="485090"/>
          </a:xfrm>
          <a:prstGeom prst="rect">
            <a:avLst/>
          </a:prstGeom>
        </p:spPr>
      </p:pic>
      <p:pic>
        <p:nvPicPr>
          <p:cNvPr id="29" name="Picture 28"/>
          <p:cNvPicPr>
            <a:picLocks noChangeAspect="1"/>
          </p:cNvPicPr>
          <p:nvPr/>
        </p:nvPicPr>
        <p:blipFill rotWithShape="1">
          <a:blip r:embed="rId9"/>
          <a:srcRect l="82013" t="38107" r="6055" b="37325"/>
          <a:stretch/>
        </p:blipFill>
        <p:spPr>
          <a:xfrm>
            <a:off x="9983820" y="5014072"/>
            <a:ext cx="689049" cy="689049"/>
          </a:xfrm>
          <a:prstGeom prst="rect">
            <a:avLst/>
          </a:prstGeom>
        </p:spPr>
      </p:pic>
      <p:pic>
        <p:nvPicPr>
          <p:cNvPr id="30" name="Picture 29"/>
          <p:cNvPicPr>
            <a:picLocks noChangeAspect="1"/>
          </p:cNvPicPr>
          <p:nvPr/>
        </p:nvPicPr>
        <p:blipFill rotWithShape="1">
          <a:blip r:embed="rId9"/>
          <a:srcRect l="81504" t="69356" r="5501" b="3732"/>
          <a:stretch/>
        </p:blipFill>
        <p:spPr>
          <a:xfrm>
            <a:off x="10939310" y="5033366"/>
            <a:ext cx="646786" cy="650461"/>
          </a:xfrm>
          <a:prstGeom prst="rect">
            <a:avLst/>
          </a:prstGeom>
        </p:spPr>
      </p:pic>
    </p:spTree>
    <p:extLst>
      <p:ext uri="{BB962C8B-B14F-4D97-AF65-F5344CB8AC3E}">
        <p14:creationId xmlns:p14="http://schemas.microsoft.com/office/powerpoint/2010/main" val="2664600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Zeppelin</a:t>
            </a:r>
          </a:p>
        </p:txBody>
      </p:sp>
    </p:spTree>
    <p:extLst>
      <p:ext uri="{BB962C8B-B14F-4D97-AF65-F5344CB8AC3E}">
        <p14:creationId xmlns:p14="http://schemas.microsoft.com/office/powerpoint/2010/main" val="372916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Zeppelin architecture</a:t>
            </a:r>
          </a:p>
        </p:txBody>
      </p:sp>
      <p:grpSp>
        <p:nvGrpSpPr>
          <p:cNvPr id="3" name="Group 2"/>
          <p:cNvGrpSpPr/>
          <p:nvPr/>
        </p:nvGrpSpPr>
        <p:grpSpPr>
          <a:xfrm>
            <a:off x="280988" y="1616188"/>
            <a:ext cx="6458380" cy="4542297"/>
            <a:chOff x="435450" y="1260163"/>
            <a:chExt cx="6819690" cy="4542297"/>
          </a:xfrm>
        </p:grpSpPr>
        <p:grpSp>
          <p:nvGrpSpPr>
            <p:cNvPr id="28" name="Group 27"/>
            <p:cNvGrpSpPr/>
            <p:nvPr/>
          </p:nvGrpSpPr>
          <p:grpSpPr>
            <a:xfrm>
              <a:off x="631899" y="1593120"/>
              <a:ext cx="6623241" cy="4196289"/>
              <a:chOff x="1705892" y="1563329"/>
              <a:chExt cx="7516115" cy="5071291"/>
            </a:xfrm>
          </p:grpSpPr>
          <p:sp>
            <p:nvSpPr>
              <p:cNvPr id="4" name="Rectangle 3"/>
              <p:cNvSpPr/>
              <p:nvPr/>
            </p:nvSpPr>
            <p:spPr bwMode="auto">
              <a:xfrm>
                <a:off x="1705896" y="1563329"/>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Browser client</a:t>
                </a:r>
              </a:p>
            </p:txBody>
          </p:sp>
          <p:sp>
            <p:nvSpPr>
              <p:cNvPr id="5" name="Rectangle 4"/>
              <p:cNvSpPr/>
              <p:nvPr/>
            </p:nvSpPr>
            <p:spPr bwMode="auto">
              <a:xfrm>
                <a:off x="1705896" y="2843062"/>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Zeppelin server</a:t>
                </a:r>
              </a:p>
            </p:txBody>
          </p:sp>
          <p:sp>
            <p:nvSpPr>
              <p:cNvPr id="6" name="Rectangle 5"/>
              <p:cNvSpPr/>
              <p:nvPr/>
            </p:nvSpPr>
            <p:spPr bwMode="auto">
              <a:xfrm>
                <a:off x="1705896" y="3445934"/>
                <a:ext cx="3593352"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9" name="Rectangle 8"/>
              <p:cNvSpPr/>
              <p:nvPr/>
            </p:nvSpPr>
            <p:spPr bwMode="auto">
              <a:xfrm>
                <a:off x="5623126" y="3445934"/>
                <a:ext cx="3593966"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12" name="Rectangle 11"/>
              <p:cNvSpPr/>
              <p:nvPr/>
            </p:nvSpPr>
            <p:spPr bwMode="auto">
              <a:xfrm>
                <a:off x="1710811" y="4045829"/>
                <a:ext cx="3588437"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3" name="Rectangle 12"/>
              <p:cNvSpPr/>
              <p:nvPr/>
            </p:nvSpPr>
            <p:spPr bwMode="auto">
              <a:xfrm>
                <a:off x="5628041" y="4045829"/>
                <a:ext cx="3593966"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4" name="Rectangle 13"/>
              <p:cNvSpPr/>
              <p:nvPr/>
            </p:nvSpPr>
            <p:spPr bwMode="auto">
              <a:xfrm>
                <a:off x="1705892"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p>
            </p:txBody>
          </p:sp>
          <p:sp>
            <p:nvSpPr>
              <p:cNvPr id="15" name="Rectangle 14"/>
              <p:cNvSpPr/>
              <p:nvPr/>
            </p:nvSpPr>
            <p:spPr bwMode="auto">
              <a:xfrm>
                <a:off x="3282513"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Dep</a:t>
                </a:r>
              </a:p>
            </p:txBody>
          </p:sp>
          <p:sp>
            <p:nvSpPr>
              <p:cNvPr id="16" name="Rectangle 15"/>
              <p:cNvSpPr/>
              <p:nvPr/>
            </p:nvSpPr>
            <p:spPr bwMode="auto">
              <a:xfrm>
                <a:off x="5623121"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p>
            </p:txBody>
          </p:sp>
          <p:sp>
            <p:nvSpPr>
              <p:cNvPr id="17" name="Rectangle 16"/>
              <p:cNvSpPr/>
              <p:nvPr/>
            </p:nvSpPr>
            <p:spPr bwMode="auto">
              <a:xfrm>
                <a:off x="7204069"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r>
                  <a:rPr lang="en-US" sz="1632" dirty="0">
                    <a:solidFill>
                      <a:srgbClr val="FFFFFF"/>
                    </a:solidFill>
                    <a:ea typeface="Segoe UI" pitchFamily="34" charset="0"/>
                    <a:cs typeface="Segoe UI" pitchFamily="34" charset="0"/>
                  </a:rPr>
                  <a:t> SQL</a:t>
                </a:r>
              </a:p>
            </p:txBody>
          </p:sp>
          <p:cxnSp>
            <p:nvCxnSpPr>
              <p:cNvPr id="21" name="Straight Arrow Connector 20"/>
              <p:cNvCxnSpPr>
                <a:stCxn id="4" idx="2"/>
                <a:endCxn id="5" idx="0"/>
              </p:cNvCxnSpPr>
              <p:nvPr/>
            </p:nvCxnSpPr>
            <p:spPr>
              <a:xfrm>
                <a:off x="5461494" y="2005356"/>
                <a:ext cx="0" cy="837706"/>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2306" y="2166512"/>
                <a:ext cx="2727548" cy="538752"/>
              </a:xfrm>
              <a:prstGeom prst="rect">
                <a:avLst/>
              </a:prstGeom>
              <a:noFill/>
            </p:spPr>
            <p:txBody>
              <a:bodyPr wrap="none" lIns="186521" tIns="149217" rIns="186521" bIns="149217" rtlCol="0" anchor="ctr">
                <a:noAutofit/>
              </a:bodyPr>
              <a:lstStyle/>
              <a:p>
                <a:pPr defTabSz="932597">
                  <a:lnSpc>
                    <a:spcPct val="90000"/>
                  </a:lnSpc>
                  <a:spcAft>
                    <a:spcPts val="612"/>
                  </a:spcAft>
                </a:pPr>
                <a:r>
                  <a:rPr lang="en-US" sz="1600" dirty="0">
                    <a:solidFill>
                      <a:srgbClr val="000000">
                        <a:lumMod val="65000"/>
                        <a:lumOff val="35000"/>
                      </a:srgbClr>
                    </a:solidFill>
                  </a:rPr>
                  <a:t>HTTP Rest  Websocket</a:t>
                </a:r>
              </a:p>
            </p:txBody>
          </p:sp>
          <p:sp>
            <p:nvSpPr>
              <p:cNvPr id="24" name="TextBox 23"/>
              <p:cNvSpPr txBox="1"/>
              <p:nvPr/>
            </p:nvSpPr>
            <p:spPr>
              <a:xfrm>
                <a:off x="4860959"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sp>
            <p:nvSpPr>
              <p:cNvPr id="25" name="Oval 24"/>
              <p:cNvSpPr/>
              <p:nvPr/>
            </p:nvSpPr>
            <p:spPr bwMode="auto">
              <a:xfrm>
                <a:off x="5787540" y="5529551"/>
                <a:ext cx="1095721" cy="1105069"/>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Spark</a:t>
                </a:r>
              </a:p>
            </p:txBody>
          </p:sp>
          <p:sp>
            <p:nvSpPr>
              <p:cNvPr id="31" name="TextBox 30"/>
              <p:cNvSpPr txBox="1"/>
              <p:nvPr/>
            </p:nvSpPr>
            <p:spPr>
              <a:xfrm>
                <a:off x="8782870"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grpSp>
        <p:sp>
          <p:nvSpPr>
            <p:cNvPr id="29" name="Rectangle 28"/>
            <p:cNvSpPr/>
            <p:nvPr/>
          </p:nvSpPr>
          <p:spPr bwMode="auto">
            <a:xfrm>
              <a:off x="435450" y="1260163"/>
              <a:ext cx="6758866" cy="4472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34" name="Oval 33"/>
            <p:cNvSpPr/>
            <p:nvPr/>
          </p:nvSpPr>
          <p:spPr bwMode="auto">
            <a:xfrm>
              <a:off x="2163890" y="4888060"/>
              <a:ext cx="965554" cy="9144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Maven</a:t>
              </a:r>
            </a:p>
          </p:txBody>
        </p:sp>
      </p:grpSp>
      <p:sp>
        <p:nvSpPr>
          <p:cNvPr id="36" name="TextBox 35"/>
          <p:cNvSpPr txBox="1"/>
          <p:nvPr/>
        </p:nvSpPr>
        <p:spPr>
          <a:xfrm>
            <a:off x="7059469" y="1748479"/>
            <a:ext cx="4936113" cy="2413487"/>
          </a:xfrm>
          <a:prstGeom prst="rect">
            <a:avLst/>
          </a:prstGeom>
          <a:noFill/>
        </p:spPr>
        <p:txBody>
          <a:bodyPr wrap="square" lIns="91440" tIns="91440" rIns="91440" bIns="91440"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3"/>
              </a:buBlip>
              <a:defRPr>
                <a:gradFill>
                  <a:gsLst>
                    <a:gs pos="85321">
                      <a:srgbClr val="505050"/>
                    </a:gs>
                    <a:gs pos="57000">
                      <a:srgbClr val="505050"/>
                    </a:gs>
                  </a:gsLst>
                </a:gradFill>
              </a:defRPr>
            </a:lvl3pPr>
            <a:lvl4pPr marL="1097280" lvl="3" indent="-448193">
              <a:spcAft>
                <a:spcPts val="600"/>
              </a:spcAft>
              <a:buBlip>
                <a:blip r:embed="rId3"/>
              </a:buBlip>
              <a:defRPr sz="1600">
                <a:gradFill>
                  <a:gsLst>
                    <a:gs pos="85321">
                      <a:srgbClr val="505050"/>
                    </a:gs>
                    <a:gs pos="57000">
                      <a:srgbClr val="505050"/>
                    </a:gs>
                  </a:gsLst>
                </a:gradFill>
              </a:defRPr>
            </a:lvl4pPr>
          </a:lstStyle>
          <a:p>
            <a:pPr defTabSz="932597"/>
            <a:r>
              <a:rPr lang="en-US" sz="2400" dirty="0">
                <a:solidFill>
                  <a:srgbClr val="000000">
                    <a:lumMod val="65000"/>
                    <a:lumOff val="35000"/>
                  </a:srgbClr>
                </a:solidFill>
                <a:latin typeface="+mj-lt"/>
              </a:rPr>
              <a:t>Apache Spark is supported in Zeppelin with the Spark interpreter group, which consists of four interpreters.</a:t>
            </a:r>
          </a:p>
        </p:txBody>
      </p:sp>
      <p:graphicFrame>
        <p:nvGraphicFramePr>
          <p:cNvPr id="7" name="Table 6"/>
          <p:cNvGraphicFramePr>
            <a:graphicFrameLocks noGrp="1"/>
          </p:cNvGraphicFramePr>
          <p:nvPr>
            <p:extLst>
              <p:ext uri="{D42A27DB-BD31-4B8C-83A1-F6EECF244321}">
                <p14:modId xmlns:p14="http://schemas.microsoft.com/office/powerpoint/2010/main" val="3152784831"/>
              </p:ext>
            </p:extLst>
          </p:nvPr>
        </p:nvGraphicFramePr>
        <p:xfrm>
          <a:off x="7138915" y="3506925"/>
          <a:ext cx="4856667" cy="2192836"/>
        </p:xfrm>
        <a:graphic>
          <a:graphicData uri="http://schemas.openxmlformats.org/drawingml/2006/table">
            <a:tbl>
              <a:tblPr firstRow="1" bandRow="1">
                <a:tableStyleId>{91EBBBCC-DAD2-459C-BE2E-F6DE35CF9A28}</a:tableStyleId>
              </a:tblPr>
              <a:tblGrid>
                <a:gridCol w="823986">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gridCol w="2527731">
                  <a:extLst>
                    <a:ext uri="{9D8B030D-6E8A-4147-A177-3AD203B41FA5}">
                      <a16:colId xmlns:a16="http://schemas.microsoft.com/office/drawing/2014/main" val="20002"/>
                    </a:ext>
                  </a:extLst>
                </a:gridCol>
              </a:tblGrid>
              <a:tr h="354152">
                <a:tc>
                  <a:txBody>
                    <a:bodyPr/>
                    <a:lstStyle/>
                    <a:p>
                      <a:r>
                        <a:rPr lang="en-US" sz="1200" dirty="0"/>
                        <a:t>Name</a:t>
                      </a:r>
                    </a:p>
                  </a:txBody>
                  <a:tcPr marR="45720" marT="91440">
                    <a:solidFill>
                      <a:srgbClr val="DC3C00"/>
                    </a:solidFill>
                  </a:tcPr>
                </a:tc>
                <a:tc>
                  <a:txBody>
                    <a:bodyPr/>
                    <a:lstStyle/>
                    <a:p>
                      <a:r>
                        <a:rPr lang="en-US" sz="1200" dirty="0"/>
                        <a:t>Class</a:t>
                      </a:r>
                    </a:p>
                  </a:txBody>
                  <a:tcPr marR="45720" marT="91440">
                    <a:solidFill>
                      <a:srgbClr val="DC3C00"/>
                    </a:solidFill>
                  </a:tcPr>
                </a:tc>
                <a:tc>
                  <a:txBody>
                    <a:bodyPr/>
                    <a:lstStyle/>
                    <a:p>
                      <a:r>
                        <a:rPr lang="en-US" sz="1200" dirty="0"/>
                        <a:t>Description</a:t>
                      </a:r>
                    </a:p>
                  </a:txBody>
                  <a:tcPr marR="45720" marT="91440">
                    <a:solidFill>
                      <a:srgbClr val="DC3C00"/>
                    </a:solidFill>
                  </a:tcPr>
                </a:tc>
                <a:extLst>
                  <a:ext uri="{0D108BD9-81ED-4DB2-BD59-A6C34878D82A}">
                    <a16:rowId xmlns:a16="http://schemas.microsoft.com/office/drawing/2014/main" val="10000"/>
                  </a:ext>
                </a:extLst>
              </a:tr>
              <a:tr h="611278">
                <a:tc>
                  <a:txBody>
                    <a:bodyPr/>
                    <a:lstStyle/>
                    <a:p>
                      <a:r>
                        <a:rPr lang="en-US" sz="1200" dirty="0">
                          <a:solidFill>
                            <a:schemeClr val="tx2"/>
                          </a:solidFill>
                        </a:rPr>
                        <a:t>%spark</a:t>
                      </a:r>
                    </a:p>
                  </a:txBody>
                  <a:tcPr marR="45720" marT="91440">
                    <a:solidFill>
                      <a:schemeClr val="bg1">
                        <a:lumMod val="85000"/>
                      </a:schemeClr>
                    </a:solidFill>
                  </a:tcPr>
                </a:tc>
                <a:tc>
                  <a:txBody>
                    <a:bodyPr/>
                    <a:lstStyle/>
                    <a:p>
                      <a:r>
                        <a:rPr lang="en-US" sz="1200" dirty="0" err="1">
                          <a:solidFill>
                            <a:schemeClr val="tx2"/>
                          </a:solidFill>
                        </a:rPr>
                        <a:t>SparkInterpreter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Creates </a:t>
                      </a:r>
                      <a:r>
                        <a:rPr lang="en-US" sz="1200" dirty="0" err="1">
                          <a:solidFill>
                            <a:schemeClr val="tx2"/>
                          </a:solidFill>
                        </a:rPr>
                        <a:t>SparkContext</a:t>
                      </a:r>
                      <a:r>
                        <a:rPr lang="en-US" sz="1200" dirty="0">
                          <a:solidFill>
                            <a:schemeClr val="tx2"/>
                          </a:solidFill>
                        </a:rPr>
                        <a:t> and provides </a:t>
                      </a:r>
                      <a:r>
                        <a:rPr lang="en-US" sz="1200" dirty="0" err="1">
                          <a:solidFill>
                            <a:schemeClr val="tx2"/>
                          </a:solidFill>
                        </a:rPr>
                        <a:t>scala</a:t>
                      </a:r>
                      <a:r>
                        <a:rPr lang="en-US" sz="1200" dirty="0">
                          <a:solidFill>
                            <a:schemeClr val="tx2"/>
                          </a:solidFill>
                        </a:rPr>
                        <a:t> environment</a:t>
                      </a:r>
                    </a:p>
                  </a:txBody>
                  <a:tcPr marR="45720" marT="91440">
                    <a:solidFill>
                      <a:schemeClr val="bg1">
                        <a:lumMod val="85000"/>
                      </a:schemeClr>
                    </a:solidFill>
                  </a:tcPr>
                </a:tc>
                <a:extLst>
                  <a:ext uri="{0D108BD9-81ED-4DB2-BD59-A6C34878D82A}">
                    <a16:rowId xmlns:a16="http://schemas.microsoft.com/office/drawing/2014/main" val="10001"/>
                  </a:ext>
                </a:extLst>
              </a:tr>
              <a:tr h="436627">
                <a:tc>
                  <a:txBody>
                    <a:bodyPr/>
                    <a:lstStyle/>
                    <a:p>
                      <a:r>
                        <a:rPr lang="en-US" sz="1200" dirty="0">
                          <a:solidFill>
                            <a:schemeClr val="tx2"/>
                          </a:solidFill>
                        </a:rPr>
                        <a:t>%</a:t>
                      </a:r>
                      <a:r>
                        <a:rPr lang="en-US" sz="1200" dirty="0" err="1">
                          <a:solidFill>
                            <a:schemeClr val="tx2"/>
                          </a:solidFill>
                        </a:rPr>
                        <a:t>pyspark</a:t>
                      </a:r>
                      <a:endParaRPr lang="en-US" sz="1200" dirty="0">
                        <a:solidFill>
                          <a:schemeClr val="tx2"/>
                        </a:solidFill>
                      </a:endParaRPr>
                    </a:p>
                  </a:txBody>
                  <a:tcPr marR="45720" marT="91440">
                    <a:solidFill>
                      <a:schemeClr val="bg1">
                        <a:lumMod val="95000"/>
                      </a:schemeClr>
                    </a:solidFill>
                  </a:tcPr>
                </a:tc>
                <a:tc>
                  <a:txBody>
                    <a:bodyPr/>
                    <a:lstStyle/>
                    <a:p>
                      <a:r>
                        <a:rPr lang="en-US" sz="1200" dirty="0" err="1">
                          <a:solidFill>
                            <a:schemeClr val="tx2"/>
                          </a:solidFill>
                        </a:rPr>
                        <a:t>PySparkInterpreter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Provides python environment</a:t>
                      </a:r>
                    </a:p>
                  </a:txBody>
                  <a:tcPr marR="45720" marT="91440">
                    <a:solidFill>
                      <a:schemeClr val="bg1">
                        <a:lumMod val="95000"/>
                      </a:schemeClr>
                    </a:solidFill>
                  </a:tcPr>
                </a:tc>
                <a:extLst>
                  <a:ext uri="{0D108BD9-81ED-4DB2-BD59-A6C34878D82A}">
                    <a16:rowId xmlns:a16="http://schemas.microsoft.com/office/drawing/2014/main" val="10002"/>
                  </a:ext>
                </a:extLst>
              </a:tr>
              <a:tr h="436627">
                <a:tc>
                  <a:txBody>
                    <a:bodyPr/>
                    <a:lstStyle/>
                    <a:p>
                      <a:r>
                        <a:rPr lang="en-US" sz="1200" dirty="0">
                          <a:solidFill>
                            <a:schemeClr val="tx2"/>
                          </a:solidFill>
                        </a:rPr>
                        <a:t>%</a:t>
                      </a:r>
                      <a:r>
                        <a:rPr lang="en-US" sz="1200" dirty="0" err="1">
                          <a:solidFill>
                            <a:schemeClr val="tx2"/>
                          </a:solidFill>
                        </a:rPr>
                        <a:t>sql</a:t>
                      </a:r>
                      <a:endParaRPr lang="en-US" sz="1200" dirty="0">
                        <a:solidFill>
                          <a:schemeClr val="tx2"/>
                        </a:solidFill>
                      </a:endParaRPr>
                    </a:p>
                  </a:txBody>
                  <a:tcPr marR="45720" marT="91440">
                    <a:solidFill>
                      <a:schemeClr val="bg1">
                        <a:lumMod val="85000"/>
                      </a:schemeClr>
                    </a:solidFill>
                  </a:tcP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200" dirty="0" err="1">
                          <a:solidFill>
                            <a:schemeClr val="tx2"/>
                          </a:solidFill>
                        </a:rPr>
                        <a:t>SparkSQLInterpreter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Provides SQL environment</a:t>
                      </a:r>
                    </a:p>
                  </a:txBody>
                  <a:tcPr marR="45720" marT="91440">
                    <a:solidFill>
                      <a:schemeClr val="bg1">
                        <a:lumMod val="85000"/>
                      </a:schemeClr>
                    </a:solidFill>
                  </a:tcPr>
                </a:tc>
                <a:extLst>
                  <a:ext uri="{0D108BD9-81ED-4DB2-BD59-A6C34878D82A}">
                    <a16:rowId xmlns:a16="http://schemas.microsoft.com/office/drawing/2014/main" val="10003"/>
                  </a:ext>
                </a:extLst>
              </a:tr>
              <a:tr h="354152">
                <a:tc>
                  <a:txBody>
                    <a:bodyPr/>
                    <a:lstStyle/>
                    <a:p>
                      <a:r>
                        <a:rPr lang="en-US" sz="1200" dirty="0">
                          <a:solidFill>
                            <a:schemeClr val="tx2"/>
                          </a:solidFill>
                        </a:rPr>
                        <a:t>%dep</a:t>
                      </a:r>
                    </a:p>
                  </a:txBody>
                  <a:tcPr marR="45720" marT="91440">
                    <a:solidFill>
                      <a:schemeClr val="bg1">
                        <a:lumMod val="95000"/>
                      </a:schemeClr>
                    </a:solidFill>
                  </a:tcPr>
                </a:tc>
                <a:tc>
                  <a:txBody>
                    <a:bodyPr/>
                    <a:lstStyle/>
                    <a:p>
                      <a:r>
                        <a:rPr lang="en-US" sz="1200" dirty="0" err="1">
                          <a:solidFill>
                            <a:schemeClr val="tx2"/>
                          </a:solidFill>
                        </a:rPr>
                        <a:t>DepInterpreter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Dependency loader</a:t>
                      </a:r>
                    </a:p>
                  </a:txBody>
                  <a:tcPr marR="45720" marT="91440">
                    <a:solidFill>
                      <a:schemeClr val="bg1">
                        <a:lumMod val="95000"/>
                      </a:schemeClr>
                    </a:solidFill>
                  </a:tcPr>
                </a:tc>
                <a:extLst>
                  <a:ext uri="{0D108BD9-81ED-4DB2-BD59-A6C34878D82A}">
                    <a16:rowId xmlns:a16="http://schemas.microsoft.com/office/drawing/2014/main" val="10004"/>
                  </a:ext>
                </a:extLst>
              </a:tr>
            </a:tbl>
          </a:graphicData>
        </a:graphic>
      </p:graphicFrame>
      <p:cxnSp>
        <p:nvCxnSpPr>
          <p:cNvPr id="23" name="Straight Arrow Connector 22"/>
          <p:cNvCxnSpPr>
            <a:stCxn id="15" idx="2"/>
            <a:endCxn id="34" idx="0"/>
          </p:cNvCxnSpPr>
          <p:nvPr/>
        </p:nvCxnSpPr>
        <p:spPr>
          <a:xfrm flipH="1">
            <a:off x="2375055" y="4863085"/>
            <a:ext cx="2054" cy="38100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2"/>
            <a:endCxn id="25" idx="0"/>
          </p:cNvCxnSpPr>
          <p:nvPr/>
        </p:nvCxnSpPr>
        <p:spPr>
          <a:xfrm>
            <a:off x="4330390" y="4863085"/>
            <a:ext cx="51" cy="367949"/>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59470" y="6405277"/>
            <a:ext cx="5377006" cy="395416"/>
          </a:xfrm>
          <a:prstGeom prst="rect">
            <a:avLst/>
          </a:prstGeom>
          <a:noFill/>
        </p:spPr>
        <p:txBody>
          <a:bodyPr wrap="square" lIns="182880" tIns="146304" rIns="182880" bIns="146304" rtlCol="0">
            <a:noAutofit/>
          </a:bodyPr>
          <a:lstStyle/>
          <a:p>
            <a:pPr algn="r">
              <a:lnSpc>
                <a:spcPct val="90000"/>
              </a:lnSpc>
              <a:spcAft>
                <a:spcPts val="600"/>
              </a:spcAft>
            </a:pPr>
            <a:r>
              <a:rPr lang="en-US" sz="1100" dirty="0">
                <a:gradFill>
                  <a:gsLst>
                    <a:gs pos="2917">
                      <a:schemeClr val="tx1"/>
                    </a:gs>
                    <a:gs pos="30000">
                      <a:schemeClr val="tx1"/>
                    </a:gs>
                  </a:gsLst>
                  <a:lin ang="5400000" scaled="0"/>
                </a:gradFill>
              </a:rPr>
              <a:t>Zeppelin is not installed as part of default cluster. Additional steps required.</a:t>
            </a:r>
          </a:p>
        </p:txBody>
      </p:sp>
    </p:spTree>
    <p:extLst>
      <p:ext uri="{BB962C8B-B14F-4D97-AF65-F5344CB8AC3E}">
        <p14:creationId xmlns:p14="http://schemas.microsoft.com/office/powerpoint/2010/main" val="220667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err="1"/>
              <a:t>Jupyter</a:t>
            </a:r>
            <a:r>
              <a:rPr lang="en-US" dirty="0"/>
              <a:t> notebook</a:t>
            </a:r>
          </a:p>
        </p:txBody>
      </p:sp>
    </p:spTree>
    <p:extLst>
      <p:ext uri="{BB962C8B-B14F-4D97-AF65-F5344CB8AC3E}">
        <p14:creationId xmlns:p14="http://schemas.microsoft.com/office/powerpoint/2010/main" val="102812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9987"/>
          <a:stretch/>
        </p:blipFill>
        <p:spPr>
          <a:xfrm>
            <a:off x="960438" y="479425"/>
            <a:ext cx="10515600" cy="5909661"/>
          </a:xfrm>
          <a:prstGeom prst="rect">
            <a:avLst/>
          </a:prstGeom>
          <a:ln w="63500">
            <a:solidFill>
              <a:srgbClr val="DC3C00"/>
            </a:solidFill>
          </a:ln>
        </p:spPr>
      </p:pic>
      <p:sp>
        <p:nvSpPr>
          <p:cNvPr id="4" name="Rectangle 3"/>
          <p:cNvSpPr/>
          <p:nvPr/>
        </p:nvSpPr>
        <p:spPr bwMode="auto">
          <a:xfrm>
            <a:off x="7958138" y="646484"/>
            <a:ext cx="2414587" cy="52509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8081963" y="3255239"/>
            <a:ext cx="1762125" cy="175967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33454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489" b="57050"/>
          <a:stretch/>
        </p:blipFill>
        <p:spPr>
          <a:xfrm>
            <a:off x="960438" y="2197157"/>
            <a:ext cx="10515600" cy="2600211"/>
          </a:xfrm>
          <a:prstGeom prst="rect">
            <a:avLst/>
          </a:prstGeom>
          <a:ln w="63500">
            <a:solidFill>
              <a:srgbClr val="DC3C00"/>
            </a:solidFill>
          </a:ln>
        </p:spPr>
      </p:pic>
      <p:pic>
        <p:nvPicPr>
          <p:cNvPr id="4" name="Picture 3"/>
          <p:cNvPicPr>
            <a:picLocks noChangeAspect="1"/>
          </p:cNvPicPr>
          <p:nvPr/>
        </p:nvPicPr>
        <p:blipFill>
          <a:blip r:embed="rId4"/>
          <a:stretch>
            <a:fillRect/>
          </a:stretch>
        </p:blipFill>
        <p:spPr>
          <a:xfrm>
            <a:off x="8342821" y="2980031"/>
            <a:ext cx="2282283" cy="2452127"/>
          </a:xfrm>
          <a:prstGeom prst="rect">
            <a:avLst/>
          </a:prstGeom>
          <a:ln w="63500">
            <a:solidFill>
              <a:srgbClr val="DC3C00"/>
            </a:solidFill>
          </a:ln>
        </p:spPr>
      </p:pic>
    </p:spTree>
    <p:extLst>
      <p:ext uri="{BB962C8B-B14F-4D97-AF65-F5344CB8AC3E}">
        <p14:creationId xmlns:p14="http://schemas.microsoft.com/office/powerpoint/2010/main" val="24517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094" b="50255"/>
          <a:stretch/>
        </p:blipFill>
        <p:spPr>
          <a:xfrm>
            <a:off x="1029448" y="2404940"/>
            <a:ext cx="10515600" cy="3257607"/>
          </a:xfrm>
          <a:prstGeom prst="rect">
            <a:avLst/>
          </a:prstGeom>
          <a:ln w="63500">
            <a:solidFill>
              <a:srgbClr val="DC3C00"/>
            </a:solidFill>
          </a:ln>
        </p:spPr>
      </p:pic>
      <p:sp>
        <p:nvSpPr>
          <p:cNvPr id="4" name="Rectangle 3"/>
          <p:cNvSpPr/>
          <p:nvPr/>
        </p:nvSpPr>
        <p:spPr bwMode="auto">
          <a:xfrm>
            <a:off x="10165896" y="2724267"/>
            <a:ext cx="1346199" cy="367929"/>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3778351" y="583058"/>
            <a:ext cx="5257143" cy="1180952"/>
          </a:xfrm>
          <a:prstGeom prst="rect">
            <a:avLst/>
          </a:prstGeom>
          <a:ln w="63500">
            <a:solidFill>
              <a:srgbClr val="DC3C00"/>
            </a:solidFill>
          </a:ln>
        </p:spPr>
      </p:pic>
      <p:pic>
        <p:nvPicPr>
          <p:cNvPr id="6" name="Picture 5"/>
          <p:cNvPicPr>
            <a:picLocks noChangeAspect="1"/>
          </p:cNvPicPr>
          <p:nvPr/>
        </p:nvPicPr>
        <p:blipFill rotWithShape="1">
          <a:blip r:embed="rId5"/>
          <a:srcRect l="2476" t="26940" r="4937" b="31425"/>
          <a:stretch/>
        </p:blipFill>
        <p:spPr>
          <a:xfrm>
            <a:off x="10318750" y="2752590"/>
            <a:ext cx="1040492" cy="311285"/>
          </a:xfrm>
          <a:prstGeom prst="rect">
            <a:avLst/>
          </a:prstGeom>
        </p:spPr>
      </p:pic>
    </p:spTree>
    <p:extLst>
      <p:ext uri="{BB962C8B-B14F-4D97-AF65-F5344CB8AC3E}">
        <p14:creationId xmlns:p14="http://schemas.microsoft.com/office/powerpoint/2010/main" val="247881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6137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60438" y="494393"/>
            <a:ext cx="10515600" cy="5730875"/>
            <a:chOff x="960438" y="494393"/>
            <a:chExt cx="11822112" cy="5730875"/>
          </a:xfrm>
        </p:grpSpPr>
        <p:pic>
          <p:nvPicPr>
            <p:cNvPr id="4" name="Picture 3"/>
            <p:cNvPicPr>
              <a:picLocks noChangeAspect="1"/>
            </p:cNvPicPr>
            <p:nvPr/>
          </p:nvPicPr>
          <p:blipFill rotWithShape="1">
            <a:blip r:embed="rId3"/>
            <a:srcRect r="7263" b="22003"/>
            <a:stretch/>
          </p:blipFill>
          <p:spPr>
            <a:xfrm>
              <a:off x="960438" y="494393"/>
              <a:ext cx="11822112" cy="5730875"/>
            </a:xfrm>
            <a:prstGeom prst="rect">
              <a:avLst/>
            </a:prstGeom>
            <a:ln w="63500">
              <a:solidFill>
                <a:srgbClr val="DC3C00"/>
              </a:solidFill>
            </a:ln>
          </p:spPr>
        </p:pic>
        <p:sp>
          <p:nvSpPr>
            <p:cNvPr id="2" name="Rectangle 1"/>
            <p:cNvSpPr/>
            <p:nvPr/>
          </p:nvSpPr>
          <p:spPr bwMode="auto">
            <a:xfrm>
              <a:off x="4686300" y="2257425"/>
              <a:ext cx="3371850" cy="228600"/>
            </a:xfrm>
            <a:prstGeom prst="rect">
              <a:avLst/>
            </a:prstGeom>
            <a:solidFill>
              <a:srgbClr val="FFFFCC">
                <a:alpha val="62745"/>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5" name="Picture 4"/>
          <p:cNvPicPr>
            <a:picLocks noChangeAspect="1"/>
          </p:cNvPicPr>
          <p:nvPr/>
        </p:nvPicPr>
        <p:blipFill rotWithShape="1">
          <a:blip r:embed="rId4"/>
          <a:srcRect l="2476" t="26940" r="4937" b="31425"/>
          <a:stretch/>
        </p:blipFill>
        <p:spPr>
          <a:xfrm>
            <a:off x="10272563" y="885690"/>
            <a:ext cx="1148591" cy="347798"/>
          </a:xfrm>
          <a:prstGeom prst="rect">
            <a:avLst/>
          </a:prstGeom>
        </p:spPr>
      </p:pic>
      <p:sp>
        <p:nvSpPr>
          <p:cNvPr id="6" name="Rectangle 5"/>
          <p:cNvSpPr/>
          <p:nvPr/>
        </p:nvSpPr>
        <p:spPr bwMode="auto">
          <a:xfrm>
            <a:off x="2041351" y="4749800"/>
            <a:ext cx="8715549" cy="5842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21129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07218" y="3014628"/>
            <a:ext cx="10183813" cy="877163"/>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sql</a:t>
            </a:r>
            <a:endParaRPr lang="en-US" sz="1400" dirty="0">
              <a:solidFill>
                <a:schemeClr val="tx1"/>
              </a:solidFill>
              <a:latin typeface="Consolas" panose="020B0609020204030204" pitchFamily="49" charset="0"/>
            </a:endParaRPr>
          </a:p>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SELECT </a:t>
            </a:r>
            <a:r>
              <a:rPr lang="en-US" sz="1400" dirty="0" err="1">
                <a:solidFill>
                  <a:schemeClr val="tx1"/>
                </a:solidFill>
                <a:latin typeface="Consolas" panose="020B0609020204030204" pitchFamily="49" charset="0"/>
              </a:rPr>
              <a:t>buildingID</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targettemp</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actualtemp</a:t>
            </a:r>
            <a:r>
              <a:rPr lang="en-US" sz="1400" dirty="0">
                <a:solidFill>
                  <a:schemeClr val="tx1"/>
                </a:solidFill>
                <a:latin typeface="Consolas" panose="020B0609020204030204" pitchFamily="49" charset="0"/>
              </a:rPr>
              <a:t>) AS </a:t>
            </a:r>
            <a:r>
              <a:rPr lang="en-US" sz="1400" dirty="0" err="1">
                <a:solidFill>
                  <a:schemeClr val="tx1"/>
                </a:solidFill>
                <a:latin typeface="Consolas" panose="020B0609020204030204" pitchFamily="49" charset="0"/>
              </a:rPr>
              <a:t>temp_diff</a:t>
            </a:r>
            <a:r>
              <a:rPr lang="en-US" sz="1400" dirty="0">
                <a:solidFill>
                  <a:schemeClr val="tx1"/>
                </a:solidFill>
                <a:latin typeface="Consolas" panose="020B0609020204030204" pitchFamily="49" charset="0"/>
              </a:rPr>
              <a:t>, date FROM </a:t>
            </a:r>
            <a:r>
              <a:rPr lang="en-US" sz="1400" dirty="0" err="1">
                <a:solidFill>
                  <a:schemeClr val="tx1"/>
                </a:solidFill>
                <a:latin typeface="Consolas" panose="020B0609020204030204" pitchFamily="49" charset="0"/>
              </a:rPr>
              <a:t>hvac</a:t>
            </a:r>
            <a:r>
              <a:rPr lang="en-US" sz="1400" dirty="0">
                <a:solidFill>
                  <a:schemeClr val="tx1"/>
                </a:solidFill>
                <a:latin typeface="Consolas" panose="020B0609020204030204" pitchFamily="49" charset="0"/>
              </a:rPr>
              <a:t> WHERE date = \"6/1/13\"</a:t>
            </a:r>
          </a:p>
        </p:txBody>
      </p:sp>
      <p:pic>
        <p:nvPicPr>
          <p:cNvPr id="9" name="Picture 8"/>
          <p:cNvPicPr>
            <a:picLocks noChangeAspect="1"/>
          </p:cNvPicPr>
          <p:nvPr/>
        </p:nvPicPr>
        <p:blipFill>
          <a:blip r:embed="rId4"/>
          <a:stretch>
            <a:fillRect/>
          </a:stretch>
        </p:blipFill>
        <p:spPr>
          <a:xfrm>
            <a:off x="4261094" y="1954405"/>
            <a:ext cx="3914286" cy="3085714"/>
          </a:xfrm>
          <a:prstGeom prst="rect">
            <a:avLst/>
          </a:prstGeom>
        </p:spPr>
      </p:pic>
      <p:pic>
        <p:nvPicPr>
          <p:cNvPr id="10" name="Picture 9"/>
          <p:cNvPicPr>
            <a:picLocks noChangeAspect="1"/>
          </p:cNvPicPr>
          <p:nvPr/>
        </p:nvPicPr>
        <p:blipFill>
          <a:blip r:embed="rId5"/>
          <a:stretch>
            <a:fillRect/>
          </a:stretch>
        </p:blipFill>
        <p:spPr>
          <a:xfrm>
            <a:off x="3003549" y="430212"/>
            <a:ext cx="6429375" cy="6134100"/>
          </a:xfrm>
          <a:prstGeom prst="rect">
            <a:avLst/>
          </a:prstGeom>
        </p:spPr>
      </p:pic>
    </p:spTree>
    <p:extLst>
      <p:ext uri="{BB962C8B-B14F-4D97-AF65-F5344CB8AC3E}">
        <p14:creationId xmlns:p14="http://schemas.microsoft.com/office/powerpoint/2010/main" val="2449930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5278" b="24215"/>
          <a:stretch/>
        </p:blipFill>
        <p:spPr>
          <a:xfrm>
            <a:off x="960438" y="498474"/>
            <a:ext cx="10515600" cy="5455721"/>
          </a:xfrm>
          <a:prstGeom prst="rect">
            <a:avLst/>
          </a:prstGeom>
          <a:ln w="63500">
            <a:solidFill>
              <a:srgbClr val="DC3C00"/>
            </a:solidFill>
          </a:ln>
        </p:spPr>
      </p:pic>
      <p:sp>
        <p:nvSpPr>
          <p:cNvPr id="3" name="Rectangle 2"/>
          <p:cNvSpPr/>
          <p:nvPr/>
        </p:nvSpPr>
        <p:spPr bwMode="auto">
          <a:xfrm>
            <a:off x="995364" y="4175498"/>
            <a:ext cx="1619250" cy="367928"/>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 name="Rectangle 3"/>
          <p:cNvSpPr/>
          <p:nvPr/>
        </p:nvSpPr>
        <p:spPr bwMode="auto">
          <a:xfrm>
            <a:off x="2079451" y="4600574"/>
            <a:ext cx="9396587" cy="527051"/>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311263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173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6" name="Rectangle 5"/>
          <p:cNvSpPr/>
          <p:nvPr/>
        </p:nvSpPr>
        <p:spPr bwMode="ltGray">
          <a:xfrm>
            <a:off x="274703" y="296863"/>
            <a:ext cx="5486400" cy="5486400"/>
          </a:xfrm>
          <a:prstGeom prst="rect">
            <a:avLst/>
          </a:prstGeom>
          <a:solidFill>
            <a:srgbClr val="DC3C0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3" name="Title 2"/>
          <p:cNvSpPr>
            <a:spLocks noGrp="1"/>
          </p:cNvSpPr>
          <p:nvPr>
            <p:ph type="title"/>
          </p:nvPr>
        </p:nvSpPr>
        <p:spPr/>
        <p:txBody>
          <a:bodyPr/>
          <a:lstStyle/>
          <a:p>
            <a:r>
              <a:rPr lang="en-US" dirty="0">
                <a:solidFill>
                  <a:srgbClr val="FFFFFF"/>
                </a:solidFill>
                <a:ea typeface="Segoe UI" pitchFamily="34" charset="0"/>
              </a:rPr>
              <a:t>Spark SQL</a:t>
            </a:r>
            <a:endParaRPr lang="en-US" dirty="0"/>
          </a:p>
        </p:txBody>
      </p:sp>
      <p:pic>
        <p:nvPicPr>
          <p:cNvPr id="8" name="Picture 7"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txBox="1">
            <a:spLocks/>
          </p:cNvSpPr>
          <p:nvPr/>
        </p:nvSpPr>
        <p:spPr>
          <a:xfrm>
            <a:off x="276540" y="4450258"/>
            <a:ext cx="5197379" cy="10189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Speaker name</a:t>
            </a:r>
          </a:p>
        </p:txBody>
      </p:sp>
    </p:spTree>
    <p:extLst>
      <p:ext uri="{BB962C8B-B14F-4D97-AF65-F5344CB8AC3E}">
        <p14:creationId xmlns:p14="http://schemas.microsoft.com/office/powerpoint/2010/main" val="385646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1549142"/>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Spark SQL overview</a:t>
            </a:r>
          </a:p>
          <a:p>
            <a:pPr>
              <a:lnSpc>
                <a:spcPct val="100000"/>
              </a:lnSpc>
              <a:spcBef>
                <a:spcPts val="1000"/>
              </a:spcBef>
            </a:pPr>
            <a:r>
              <a:rPr lang="en-US" dirty="0" err="1">
                <a:solidFill>
                  <a:srgbClr val="FFFFFF"/>
                </a:solidFill>
                <a:latin typeface="Segoe UI Light"/>
              </a:rPr>
              <a:t>DataFrames</a:t>
            </a:r>
            <a:r>
              <a:rPr lang="en-US" dirty="0">
                <a:solidFill>
                  <a:srgbClr val="FFFFFF"/>
                </a:solidFill>
                <a:latin typeface="Segoe UI Light"/>
              </a:rPr>
              <a:t> </a:t>
            </a:r>
          </a:p>
          <a:p>
            <a:pPr>
              <a:lnSpc>
                <a:spcPct val="100000"/>
              </a:lnSpc>
              <a:spcBef>
                <a:spcPts val="1000"/>
              </a:spcBef>
            </a:pPr>
            <a:r>
              <a:rPr lang="en-US" dirty="0">
                <a:solidFill>
                  <a:srgbClr val="FFFFFF"/>
                </a:solidFill>
                <a:latin typeface="Segoe UI Light"/>
              </a:rPr>
              <a:t>Tables and queries</a:t>
            </a: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8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334131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Overview</a:t>
            </a:r>
          </a:p>
        </p:txBody>
      </p:sp>
    </p:spTree>
    <p:extLst>
      <p:ext uri="{BB962C8B-B14F-4D97-AF65-F5344CB8AC3E}">
        <p14:creationId xmlns:p14="http://schemas.microsoft.com/office/powerpoint/2010/main" val="160401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Spark SQL overview</a:t>
            </a:r>
          </a:p>
        </p:txBody>
      </p:sp>
      <p:grpSp>
        <p:nvGrpSpPr>
          <p:cNvPr id="7" name="Group 6"/>
          <p:cNvGrpSpPr/>
          <p:nvPr/>
        </p:nvGrpSpPr>
        <p:grpSpPr>
          <a:xfrm>
            <a:off x="8352786" y="1487743"/>
            <a:ext cx="2742914" cy="4762791"/>
            <a:chOff x="7190736" y="1487743"/>
            <a:chExt cx="2742914" cy="4762791"/>
          </a:xfrm>
        </p:grpSpPr>
        <p:sp>
          <p:nvSpPr>
            <p:cNvPr id="26" name="Text Placeholder 5"/>
            <p:cNvSpPr txBox="1">
              <a:spLocks/>
            </p:cNvSpPr>
            <p:nvPr/>
          </p:nvSpPr>
          <p:spPr>
            <a:xfrm>
              <a:off x="7190736" y="4350291"/>
              <a:ext cx="2742914" cy="1900243"/>
            </a:xfrm>
            <a:prstGeom prst="rect">
              <a:avLst/>
            </a:prstGeom>
            <a:solidFill>
              <a:srgbClr val="DC3C00"/>
            </a:solidFill>
          </p:spPr>
          <p:txBody>
            <a:bodyPr lIns="182880" tIns="27432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a:spcBef>
                  <a:spcPct val="0"/>
                </a:spcBef>
                <a:buNone/>
              </a:pPr>
              <a:r>
                <a:rPr lang="en-US" sz="1800" dirty="0">
                  <a:solidFill>
                    <a:schemeClr val="bg1"/>
                  </a:solidFill>
                  <a:ea typeface="Segoe UI" pitchFamily="34" charset="0"/>
                  <a:cs typeface="Segoe UI" pitchFamily="34" charset="0"/>
                </a:rPr>
                <a:t>You run interactive Spark SQL statements using notebooks.</a:t>
              </a:r>
            </a:p>
          </p:txBody>
        </p:sp>
        <p:sp>
          <p:nvSpPr>
            <p:cNvPr id="29" name="Text Placeholder 8"/>
            <p:cNvSpPr txBox="1">
              <a:spLocks/>
            </p:cNvSpPr>
            <p:nvPr/>
          </p:nvSpPr>
          <p:spPr>
            <a:xfrm>
              <a:off x="7190736" y="1487743"/>
              <a:ext cx="2742914" cy="2743200"/>
            </a:xfrm>
            <a:prstGeom prst="rect">
              <a:avLst/>
            </a:prstGeom>
            <a:solidFill>
              <a:schemeClr val="bg1">
                <a:lumMod val="95000"/>
              </a:schemeClr>
            </a:solidFill>
          </p:spPr>
          <p:txBody>
            <a:bodyPr lIns="18288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a:p>
              <a:pPr marL="0" indent="0" defTabSz="932472">
                <a:spcBef>
                  <a:spcPct val="0"/>
                </a:spcBef>
                <a:buNone/>
              </a:pPr>
              <a:r>
                <a:rPr lang="en-US" sz="2400" dirty="0">
                  <a:ea typeface="Segoe UI" pitchFamily="34" charset="0"/>
                  <a:cs typeface="Segoe UI" pitchFamily="34" charset="0"/>
                </a:rPr>
                <a:t>Run Spark SQL statements using notebooks</a:t>
              </a:r>
            </a:p>
          </p:txBody>
        </p:sp>
        <p:sp>
          <p:nvSpPr>
            <p:cNvPr id="32" name="TextBox 31"/>
            <p:cNvSpPr txBox="1"/>
            <p:nvPr/>
          </p:nvSpPr>
          <p:spPr>
            <a:xfrm>
              <a:off x="7190736" y="1502454"/>
              <a:ext cx="941097" cy="939800"/>
            </a:xfrm>
            <a:prstGeom prst="rect">
              <a:avLst/>
            </a:prstGeom>
            <a:noFill/>
          </p:spPr>
          <p:txBody>
            <a:bodyPr wrap="square" lIns="182880" tIns="146304" rIns="182880" bIns="146304" rtlCol="0">
              <a:noAutofit/>
            </a:bodyPr>
            <a:lstStyle/>
            <a:p>
              <a:pPr>
                <a:lnSpc>
                  <a:spcPct val="90000"/>
                </a:lnSpc>
                <a:spcAft>
                  <a:spcPts val="600"/>
                </a:spcAft>
              </a:pPr>
              <a:r>
                <a:rPr lang="en-US" sz="6000" dirty="0">
                  <a:gradFill>
                    <a:gsLst>
                      <a:gs pos="2917">
                        <a:schemeClr val="tx1"/>
                      </a:gs>
                      <a:gs pos="30000">
                        <a:schemeClr val="tx1"/>
                      </a:gs>
                    </a:gsLst>
                    <a:lin ang="5400000" scaled="0"/>
                  </a:gradFill>
                </a:rPr>
                <a:t>3</a:t>
              </a:r>
            </a:p>
          </p:txBody>
        </p:sp>
      </p:grpSp>
      <p:grpSp>
        <p:nvGrpSpPr>
          <p:cNvPr id="4" name="Group 3"/>
          <p:cNvGrpSpPr/>
          <p:nvPr/>
        </p:nvGrpSpPr>
        <p:grpSpPr>
          <a:xfrm>
            <a:off x="1631890" y="1487743"/>
            <a:ext cx="3340111" cy="4762816"/>
            <a:chOff x="1631890" y="1487743"/>
            <a:chExt cx="3340111" cy="4762816"/>
          </a:xfrm>
        </p:grpSpPr>
        <p:grpSp>
          <p:nvGrpSpPr>
            <p:cNvPr id="5" name="Group 4"/>
            <p:cNvGrpSpPr/>
            <p:nvPr/>
          </p:nvGrpSpPr>
          <p:grpSpPr>
            <a:xfrm>
              <a:off x="1631890" y="1487743"/>
              <a:ext cx="2743200" cy="4762816"/>
              <a:chOff x="469840" y="1487743"/>
              <a:chExt cx="2743200" cy="4762816"/>
            </a:xfrm>
          </p:grpSpPr>
          <p:sp>
            <p:nvSpPr>
              <p:cNvPr id="22" name="Text Placeholder 2"/>
              <p:cNvSpPr txBox="1">
                <a:spLocks/>
              </p:cNvSpPr>
              <p:nvPr/>
            </p:nvSpPr>
            <p:spPr>
              <a:xfrm>
                <a:off x="469840" y="4350296"/>
                <a:ext cx="2743200" cy="1900263"/>
              </a:xfrm>
              <a:prstGeom prst="rect">
                <a:avLst/>
              </a:prstGeom>
              <a:solidFill>
                <a:srgbClr val="DC3C00"/>
              </a:solidFill>
            </p:spPr>
            <p:txBody>
              <a:bodyPr lIns="182880" tIns="27432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a:spcBef>
                    <a:spcPct val="0"/>
                  </a:spcBef>
                  <a:buNone/>
                </a:pPr>
                <a:r>
                  <a:rPr lang="en-US" sz="1800" dirty="0">
                    <a:solidFill>
                      <a:schemeClr val="bg1"/>
                    </a:solidFill>
                    <a:ea typeface="Segoe UI" pitchFamily="34" charset="0"/>
                    <a:cs typeface="Segoe UI" pitchFamily="34" charset="0"/>
                  </a:rPr>
                  <a:t>HDInsight uses Azure Blob storage account for storing data.</a:t>
                </a:r>
              </a:p>
            </p:txBody>
          </p:sp>
          <p:sp>
            <p:nvSpPr>
              <p:cNvPr id="27" name="Text Placeholder 6"/>
              <p:cNvSpPr txBox="1">
                <a:spLocks/>
              </p:cNvSpPr>
              <p:nvPr/>
            </p:nvSpPr>
            <p:spPr>
              <a:xfrm>
                <a:off x="469840" y="1487743"/>
                <a:ext cx="2743200" cy="2743200"/>
              </a:xfrm>
              <a:prstGeom prst="rect">
                <a:avLst/>
              </a:prstGeom>
              <a:solidFill>
                <a:schemeClr val="bg1">
                  <a:lumMod val="95000"/>
                </a:schemeClr>
              </a:solidFill>
            </p:spPr>
            <p:txBody>
              <a:bodyPr lIns="18288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a:p>
                <a:pPr marL="0" indent="0" defTabSz="932472">
                  <a:spcBef>
                    <a:spcPct val="0"/>
                  </a:spcBef>
                  <a:buNone/>
                </a:pPr>
                <a:r>
                  <a:rPr lang="en-US" sz="2400" dirty="0">
                    <a:ea typeface="Segoe UI" pitchFamily="34" charset="0"/>
                    <a:cs typeface="Segoe UI" pitchFamily="34" charset="0"/>
                  </a:rPr>
                  <a:t>Create an Azure storage account</a:t>
                </a:r>
              </a:p>
            </p:txBody>
          </p:sp>
          <p:sp>
            <p:nvSpPr>
              <p:cNvPr id="30" name="TextBox 29"/>
              <p:cNvSpPr txBox="1"/>
              <p:nvPr/>
            </p:nvSpPr>
            <p:spPr>
              <a:xfrm>
                <a:off x="469840" y="1502454"/>
                <a:ext cx="941097" cy="939800"/>
              </a:xfrm>
              <a:prstGeom prst="rect">
                <a:avLst/>
              </a:prstGeom>
              <a:noFill/>
            </p:spPr>
            <p:txBody>
              <a:bodyPr wrap="square" lIns="182880" tIns="146304" rIns="182880" bIns="146304" rtlCol="0">
                <a:noAutofit/>
              </a:bodyPr>
              <a:lstStyle/>
              <a:p>
                <a:pPr>
                  <a:lnSpc>
                    <a:spcPct val="90000"/>
                  </a:lnSpc>
                  <a:spcAft>
                    <a:spcPts val="600"/>
                  </a:spcAft>
                </a:pPr>
                <a:r>
                  <a:rPr lang="en-US" sz="6000" dirty="0">
                    <a:gradFill>
                      <a:gsLst>
                        <a:gs pos="2917">
                          <a:schemeClr val="tx1"/>
                        </a:gs>
                        <a:gs pos="30000">
                          <a:schemeClr val="tx1"/>
                        </a:gs>
                      </a:gsLst>
                      <a:lin ang="5400000" scaled="0"/>
                    </a:gradFill>
                  </a:rPr>
                  <a:t>1</a:t>
                </a:r>
              </a:p>
            </p:txBody>
          </p:sp>
        </p:grpSp>
        <p:sp>
          <p:nvSpPr>
            <p:cNvPr id="9" name="Right Arrow 8"/>
            <p:cNvSpPr/>
            <p:nvPr/>
          </p:nvSpPr>
          <p:spPr bwMode="auto">
            <a:xfrm>
              <a:off x="4377091"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8" name="Group 7"/>
          <p:cNvGrpSpPr/>
          <p:nvPr/>
        </p:nvGrpSpPr>
        <p:grpSpPr>
          <a:xfrm>
            <a:off x="4992396" y="1487743"/>
            <a:ext cx="3325338" cy="4762791"/>
            <a:chOff x="4992396" y="1487743"/>
            <a:chExt cx="3325338" cy="4762791"/>
          </a:xfrm>
        </p:grpSpPr>
        <p:grpSp>
          <p:nvGrpSpPr>
            <p:cNvPr id="6" name="Group 5"/>
            <p:cNvGrpSpPr/>
            <p:nvPr/>
          </p:nvGrpSpPr>
          <p:grpSpPr>
            <a:xfrm>
              <a:off x="4992396" y="1487743"/>
              <a:ext cx="2743084" cy="4762791"/>
              <a:chOff x="3830346" y="1487743"/>
              <a:chExt cx="2743084" cy="4762791"/>
            </a:xfrm>
          </p:grpSpPr>
          <p:sp>
            <p:nvSpPr>
              <p:cNvPr id="25" name="Text Placeholder 3"/>
              <p:cNvSpPr txBox="1">
                <a:spLocks/>
              </p:cNvSpPr>
              <p:nvPr/>
            </p:nvSpPr>
            <p:spPr>
              <a:xfrm>
                <a:off x="3830431" y="4350291"/>
                <a:ext cx="2742914" cy="1900243"/>
              </a:xfrm>
              <a:prstGeom prst="rect">
                <a:avLst/>
              </a:prstGeom>
              <a:solidFill>
                <a:srgbClr val="DC3C00"/>
              </a:solidFill>
            </p:spPr>
            <p:txBody>
              <a:bodyPr lIns="182880" tIns="27432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a:spcBef>
                    <a:spcPct val="0"/>
                  </a:spcBef>
                  <a:buNone/>
                </a:pPr>
                <a:r>
                  <a:rPr lang="en-US" sz="1800" dirty="0">
                    <a:solidFill>
                      <a:schemeClr val="bg1"/>
                    </a:solidFill>
                    <a:ea typeface="Segoe UI" pitchFamily="34" charset="0"/>
                    <a:cs typeface="Segoe UI" pitchFamily="34" charset="0"/>
                  </a:rPr>
                  <a:t>HDInsight makes Apache Spark available as a service in cloud.</a:t>
                </a:r>
              </a:p>
            </p:txBody>
          </p:sp>
          <p:sp>
            <p:nvSpPr>
              <p:cNvPr id="28" name="Text Placeholder 7"/>
              <p:cNvSpPr txBox="1">
                <a:spLocks/>
              </p:cNvSpPr>
              <p:nvPr/>
            </p:nvSpPr>
            <p:spPr>
              <a:xfrm>
                <a:off x="3830516" y="1487743"/>
                <a:ext cx="2742914" cy="2743200"/>
              </a:xfrm>
              <a:prstGeom prst="rect">
                <a:avLst/>
              </a:prstGeom>
              <a:solidFill>
                <a:schemeClr val="bg1">
                  <a:lumMod val="95000"/>
                </a:schemeClr>
              </a:solidFill>
            </p:spPr>
            <p:txBody>
              <a:bodyPr lIns="182880" rIns="274320"/>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a:p>
                <a:pPr marL="0" indent="0" defTabSz="932472">
                  <a:spcBef>
                    <a:spcPct val="0"/>
                  </a:spcBef>
                  <a:buNone/>
                </a:pPr>
                <a:r>
                  <a:rPr lang="en-US" sz="2400" dirty="0">
                    <a:ea typeface="Segoe UI" pitchFamily="34" charset="0"/>
                    <a:cs typeface="Segoe UI" pitchFamily="34" charset="0"/>
                  </a:rPr>
                  <a:t>HDInsight makes Apache Spark available as a service in cloud.</a:t>
                </a:r>
              </a:p>
            </p:txBody>
          </p:sp>
          <p:sp>
            <p:nvSpPr>
              <p:cNvPr id="31" name="TextBox 30"/>
              <p:cNvSpPr txBox="1"/>
              <p:nvPr/>
            </p:nvSpPr>
            <p:spPr>
              <a:xfrm>
                <a:off x="3830346" y="1502454"/>
                <a:ext cx="941097" cy="939800"/>
              </a:xfrm>
              <a:prstGeom prst="rect">
                <a:avLst/>
              </a:prstGeom>
              <a:noFill/>
            </p:spPr>
            <p:txBody>
              <a:bodyPr wrap="square" lIns="182880" tIns="146304" rIns="182880" bIns="146304" rtlCol="0">
                <a:noAutofit/>
              </a:bodyPr>
              <a:lstStyle/>
              <a:p>
                <a:pPr>
                  <a:lnSpc>
                    <a:spcPct val="90000"/>
                  </a:lnSpc>
                  <a:spcAft>
                    <a:spcPts val="600"/>
                  </a:spcAft>
                </a:pPr>
                <a:r>
                  <a:rPr lang="en-US" sz="6000" dirty="0">
                    <a:gradFill>
                      <a:gsLst>
                        <a:gs pos="2917">
                          <a:schemeClr val="tx1"/>
                        </a:gs>
                        <a:gs pos="30000">
                          <a:schemeClr val="tx1"/>
                        </a:gs>
                      </a:gsLst>
                      <a:lin ang="5400000" scaled="0"/>
                    </a:gradFill>
                  </a:rPr>
                  <a:t>2</a:t>
                </a:r>
              </a:p>
            </p:txBody>
          </p:sp>
        </p:grpSp>
        <p:sp>
          <p:nvSpPr>
            <p:cNvPr id="19" name="Right Arrow 18"/>
            <p:cNvSpPr/>
            <p:nvPr/>
          </p:nvSpPr>
          <p:spPr bwMode="auto">
            <a:xfrm>
              <a:off x="7722824"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968487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Spark SQL overview</a:t>
            </a:r>
          </a:p>
        </p:txBody>
      </p:sp>
      <p:sp>
        <p:nvSpPr>
          <p:cNvPr id="4" name="TextBox 3"/>
          <p:cNvSpPr txBox="1"/>
          <p:nvPr/>
        </p:nvSpPr>
        <p:spPr>
          <a:xfrm>
            <a:off x="543801" y="1321791"/>
            <a:ext cx="11348235" cy="346570"/>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spcAft>
                <a:spcPts val="0"/>
              </a:spcAft>
            </a:pPr>
            <a:endParaRPr lang="en-US" sz="1836" dirty="0"/>
          </a:p>
        </p:txBody>
      </p:sp>
      <p:grpSp>
        <p:nvGrpSpPr>
          <p:cNvPr id="3" name="Group 2"/>
          <p:cNvGrpSpPr/>
          <p:nvPr/>
        </p:nvGrpSpPr>
        <p:grpSpPr>
          <a:xfrm>
            <a:off x="751562" y="2467429"/>
            <a:ext cx="4409237" cy="3233409"/>
            <a:chOff x="1296194" y="2467430"/>
            <a:chExt cx="3864605" cy="2834016"/>
          </a:xfrm>
        </p:grpSpPr>
        <p:pic>
          <p:nvPicPr>
            <p:cNvPr id="5122" name="Picture 2" descr="http://www.ydop.com/wp-content/uploads/2015/06/jso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92" y="2771868"/>
              <a:ext cx="914400" cy="4373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inaldave.com/bimg/hiv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090" y="3657600"/>
              <a:ext cx="769618" cy="7388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hadoop.apache.org/docs/r2.4.1/hadoop-project-dist/hadoop-hdfs/images/hdfs-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194" y="4730349"/>
              <a:ext cx="1021198" cy="5710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upload.wikimedia.org/wikipedia/en/thumb/6/62/MySQL.svg/640px-MySQL.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30" y="3790558"/>
              <a:ext cx="914400" cy="4729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www.signiant.com/wp-content/uploads/2015/06/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320" y="4941164"/>
              <a:ext cx="914400" cy="22917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d13yacurqjgara.cloudfront.net/users/299/screenshots/1625979/parquet-drib_1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861" y="2467430"/>
              <a:ext cx="1388938" cy="104170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tivix.com/uploads/blog_pics/postgresql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029" y="3715658"/>
              <a:ext cx="825038" cy="73160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h2database.com/html/images/h2-logo-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078" y="4847772"/>
              <a:ext cx="810100" cy="44348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60757" y="2499622"/>
              <a:ext cx="929640" cy="667139"/>
              <a:chOff x="-6040693" y="-3001588"/>
              <a:chExt cx="4340409" cy="3101009"/>
            </a:xfrm>
          </p:grpSpPr>
          <p:pic>
            <p:nvPicPr>
              <p:cNvPr id="5128" name="Picture 8" descr="http://www.ecsteam.com/wp-content/uploads/Java.png"/>
              <p:cNvPicPr>
                <a:picLocks noChangeAspect="1" noChangeArrowheads="1"/>
              </p:cNvPicPr>
              <p:nvPr/>
            </p:nvPicPr>
            <p:blipFill rotWithShape="1">
              <a:blip r:embed="rId12">
                <a:extLst>
                  <a:ext uri="{28A0092B-C50C-407E-A947-70E740481C1C}">
                    <a14:useLocalDpi xmlns:a14="http://schemas.microsoft.com/office/drawing/2010/main" val="0"/>
                  </a:ext>
                </a:extLst>
              </a:blip>
              <a:srcRect l="23912" t="4639" r="24250" b="32511"/>
              <a:stretch/>
            </p:blipFill>
            <p:spPr bwMode="auto">
              <a:xfrm>
                <a:off x="-6040693" y="-3001588"/>
                <a:ext cx="2557669" cy="3101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3022" y="-1010844"/>
                <a:ext cx="1782738" cy="566204"/>
              </a:xfrm>
              <a:prstGeom prst="rect">
                <a:avLst/>
              </a:prstGeom>
              <a:noFill/>
            </p:spPr>
            <p:txBody>
              <a:bodyPr wrap="square" lIns="0" tIns="0" rIns="0" bIns="0" rtlCol="0">
                <a:noAutofit/>
              </a:bodyPr>
              <a:lstStyle/>
              <a:p>
                <a:pPr>
                  <a:lnSpc>
                    <a:spcPct val="90000"/>
                  </a:lnSpc>
                  <a:spcAft>
                    <a:spcPts val="600"/>
                  </a:spcAft>
                </a:pPr>
                <a:r>
                  <a:rPr lang="en-US" sz="1000" dirty="0">
                    <a:gradFill>
                      <a:gsLst>
                        <a:gs pos="2917">
                          <a:schemeClr val="tx1"/>
                        </a:gs>
                        <a:gs pos="30000">
                          <a:schemeClr val="tx1"/>
                        </a:gs>
                      </a:gsLst>
                      <a:lin ang="5400000" scaled="0"/>
                    </a:gradFill>
                    <a:latin typeface="Arial Black" panose="020B0A04020102020204" pitchFamily="34" charset="0"/>
                  </a:rPr>
                  <a:t>JDBC</a:t>
                </a:r>
              </a:p>
            </p:txBody>
          </p:sp>
        </p:grpSp>
      </p:grpSp>
      <p:sp>
        <p:nvSpPr>
          <p:cNvPr id="14" name="TextBox 13"/>
          <p:cNvSpPr txBox="1"/>
          <p:nvPr/>
        </p:nvSpPr>
        <p:spPr>
          <a:xfrm>
            <a:off x="466878" y="1613465"/>
            <a:ext cx="5753100" cy="548688"/>
          </a:xfrm>
          <a:prstGeom prst="rect">
            <a:avLst/>
          </a:prstGeom>
          <a:noFill/>
        </p:spPr>
        <p:txBody>
          <a:bodyPr wrap="square" lIns="182880" tIns="146304" rIns="182880" bIns="146304" rtlCol="0">
            <a:noAutofit/>
          </a:bodyPr>
          <a:lstStyle/>
          <a:p>
            <a:pPr algn="ctr">
              <a:lnSpc>
                <a:spcPct val="90000"/>
              </a:lnSpc>
              <a:spcAft>
                <a:spcPts val="600"/>
              </a:spcAft>
            </a:pPr>
            <a:r>
              <a:rPr lang="en-US" sz="3600" dirty="0">
                <a:solidFill>
                  <a:srgbClr val="CB3B22"/>
                </a:solidFill>
                <a:latin typeface="+mj-lt"/>
              </a:rPr>
              <a:t>Built-in</a:t>
            </a:r>
          </a:p>
        </p:txBody>
      </p:sp>
      <p:sp>
        <p:nvSpPr>
          <p:cNvPr id="71" name="TextBox 70"/>
          <p:cNvSpPr txBox="1"/>
          <p:nvPr/>
        </p:nvSpPr>
        <p:spPr>
          <a:xfrm>
            <a:off x="6215859" y="1613465"/>
            <a:ext cx="5753100" cy="548688"/>
          </a:xfrm>
          <a:prstGeom prst="rect">
            <a:avLst/>
          </a:prstGeom>
          <a:noFill/>
        </p:spPr>
        <p:txBody>
          <a:bodyPr wrap="square" lIns="182880" tIns="146304" rIns="182880" bIns="146304" rtlCol="0">
            <a:noAutofit/>
          </a:bodyPr>
          <a:lstStyle/>
          <a:p>
            <a:pPr algn="ctr">
              <a:lnSpc>
                <a:spcPct val="90000"/>
              </a:lnSpc>
              <a:spcAft>
                <a:spcPts val="600"/>
              </a:spcAft>
            </a:pPr>
            <a:r>
              <a:rPr lang="en-US" sz="3600" dirty="0">
                <a:solidFill>
                  <a:srgbClr val="CB3B22"/>
                </a:solidFill>
                <a:latin typeface="+mj-lt"/>
              </a:rPr>
              <a:t>External</a:t>
            </a:r>
          </a:p>
        </p:txBody>
      </p:sp>
      <p:grpSp>
        <p:nvGrpSpPr>
          <p:cNvPr id="5" name="Group 4"/>
          <p:cNvGrpSpPr/>
          <p:nvPr/>
        </p:nvGrpSpPr>
        <p:grpSpPr>
          <a:xfrm>
            <a:off x="7161346" y="2643517"/>
            <a:ext cx="4512912" cy="3837274"/>
            <a:chOff x="7161346" y="2643517"/>
            <a:chExt cx="4167054" cy="3543195"/>
          </a:xfrm>
        </p:grpSpPr>
        <p:pic>
          <p:nvPicPr>
            <p:cNvPr id="5160" name="Picture 40" descr="https://www.python.org/static/community_logos/python-logo-master-v3-T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0434" y="4834393"/>
              <a:ext cx="1204687" cy="40690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avro.apache.org/docs/1.2.0/images/avro-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1346" y="2848426"/>
              <a:ext cx="914400" cy="28420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hbase.apache.org/0.94/images/hbas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1346" y="3901794"/>
              <a:ext cx="914400" cy="22603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raw.githubusercontent.com/ServiceStack/Assets/master/img/livedemos/techstacks/redshift-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9446" y="4673600"/>
              <a:ext cx="718204" cy="80945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622216" y="2643517"/>
              <a:ext cx="565328" cy="727854"/>
              <a:chOff x="-3055938" y="-30956"/>
              <a:chExt cx="3521076" cy="4533350"/>
            </a:xfrm>
          </p:grpSpPr>
          <p:pic>
            <p:nvPicPr>
              <p:cNvPr id="5146" name="Picture 26" descr="http://www.upa.io/img/csv-logo.png"/>
              <p:cNvPicPr>
                <a:picLocks noChangeAspect="1" noChangeArrowheads="1"/>
              </p:cNvPicPr>
              <p:nvPr/>
            </p:nvPicPr>
            <p:blipFill rotWithShape="1">
              <a:blip r:embed="rId17">
                <a:extLst>
                  <a:ext uri="{28A0092B-C50C-407E-A947-70E740481C1C}">
                    <a14:useLocalDpi xmlns:a14="http://schemas.microsoft.com/office/drawing/2010/main" val="0"/>
                  </a:ext>
                </a:extLst>
              </a:blip>
              <a:srcRect l="14778" t="5202" r="15691" b="4687"/>
              <a:stretch/>
            </p:blipFill>
            <p:spPr bwMode="auto">
              <a:xfrm>
                <a:off x="-2925763" y="-30956"/>
                <a:ext cx="3390901" cy="4394571"/>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Stored Data 9"/>
              <p:cNvSpPr/>
              <p:nvPr/>
            </p:nvSpPr>
            <p:spPr bwMode="auto">
              <a:xfrm rot="18628701">
                <a:off x="-3036888" y="4210294"/>
                <a:ext cx="273050" cy="311150"/>
              </a:xfrm>
              <a:prstGeom prst="flowChartOnlineStora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 name="Right Triangle 10"/>
              <p:cNvSpPr/>
              <p:nvPr/>
            </p:nvSpPr>
            <p:spPr bwMode="auto">
              <a:xfrm rot="10800000">
                <a:off x="-525462" y="-30956"/>
                <a:ext cx="990600" cy="990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5148" name="Picture 28" descr="http://randyjensenonline.com/thoughts/wp-content/uploads/2015/03/elasticsearch.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0310" y="3894001"/>
              <a:ext cx="894667" cy="266412"/>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upload.wikimedia.org/wikipedia/commons/thumb/5/5e/Cassandra_logo.svg/1280px-Cassandra_logo.svg.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6746" y="4752375"/>
              <a:ext cx="908231" cy="608799"/>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ncredinburgh.com/img/blog/henry_coles/scala-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82597" y="2754778"/>
              <a:ext cx="1081858" cy="480447"/>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howtolearn.me/wp-content/uploads/2014/05/java-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5977" y="3740306"/>
              <a:ext cx="937155" cy="573419"/>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upload.wikimedia.org/wikipedia/commons/thumb/8/81/DBase_logo.svg/571px-DBase_logo.svg.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9249" y="5772951"/>
              <a:ext cx="929552" cy="25395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9600434" y="5625585"/>
              <a:ext cx="1727966" cy="561127"/>
            </a:xfrm>
            <a:prstGeom prst="rect">
              <a:avLst/>
            </a:prstGeom>
            <a:noFill/>
          </p:spPr>
          <p:txBody>
            <a:bodyPr wrap="square" lIns="182880" tIns="146304" rIns="182880" bIns="146304" rtlCol="0">
              <a:noAutofit/>
            </a:bodyPr>
            <a:lstStyle/>
            <a:p>
              <a:pPr>
                <a:lnSpc>
                  <a:spcPct val="90000"/>
                </a:lnSpc>
                <a:spcAft>
                  <a:spcPts val="600"/>
                </a:spcAft>
              </a:pPr>
              <a:r>
                <a:rPr lang="en-US" dirty="0">
                  <a:solidFill>
                    <a:schemeClr val="tx2"/>
                  </a:solidFill>
                </a:rPr>
                <a:t>And more…</a:t>
              </a:r>
            </a:p>
          </p:txBody>
        </p:sp>
      </p:grpSp>
      <p:cxnSp>
        <p:nvCxnSpPr>
          <p:cNvPr id="16" name="Straight Connector 15"/>
          <p:cNvCxnSpPr/>
          <p:nvPr/>
        </p:nvCxnSpPr>
        <p:spPr>
          <a:xfrm>
            <a:off x="6215859" y="2281128"/>
            <a:ext cx="0" cy="3745781"/>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827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SQLContext and HiveContext</a:t>
            </a:r>
          </a:p>
        </p:txBody>
      </p:sp>
      <p:sp>
        <p:nvSpPr>
          <p:cNvPr id="4" name="TextBox 3"/>
          <p:cNvSpPr txBox="1"/>
          <p:nvPr/>
        </p:nvSpPr>
        <p:spPr>
          <a:xfrm>
            <a:off x="0" y="1211263"/>
            <a:ext cx="9265185" cy="590931"/>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1800" dirty="0"/>
              <a:t>The entry point into all functionality in Spark SQL is the SQLContext class, or one of its descendants. To create a basic SQLContext, all you need is a SparkContext.</a:t>
            </a:r>
          </a:p>
        </p:txBody>
      </p:sp>
      <p:sp>
        <p:nvSpPr>
          <p:cNvPr id="6" name="TextBox 5"/>
          <p:cNvSpPr txBox="1"/>
          <p:nvPr/>
        </p:nvSpPr>
        <p:spPr>
          <a:xfrm>
            <a:off x="465137" y="2548754"/>
            <a:ext cx="10515600" cy="911019"/>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spcBef>
                <a:spcPts val="612"/>
              </a:spcBef>
              <a:buNone/>
            </a:pP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latin typeface="Consolas" panose="020B0609020204030204" pitchFamily="49" charset="0"/>
              </a:rPr>
              <a:t> sc: </a:t>
            </a:r>
            <a:r>
              <a:rPr lang="en-US" sz="1400" dirty="0">
                <a:solidFill>
                  <a:schemeClr val="accent4">
                    <a:lumMod val="75000"/>
                  </a:schemeClr>
                </a:solidFill>
                <a:latin typeface="Consolas" panose="020B0609020204030204" pitchFamily="49" charset="0"/>
              </a:rPr>
              <a:t>SparkContext</a:t>
            </a:r>
            <a:r>
              <a:rPr lang="en-US" sz="1400" dirty="0">
                <a:latin typeface="Consolas" panose="020B0609020204030204" pitchFamily="49" charset="0"/>
              </a:rPr>
              <a:t> </a:t>
            </a:r>
            <a:r>
              <a:rPr lang="en-US" sz="1400" dirty="0">
                <a:solidFill>
                  <a:schemeClr val="accent5">
                    <a:lumMod val="75000"/>
                  </a:schemeClr>
                </a:solidFill>
                <a:latin typeface="Consolas" panose="020B0609020204030204" pitchFamily="49" charset="0"/>
              </a:rPr>
              <a:t>// An existing SparkContext</a:t>
            </a:r>
            <a:r>
              <a:rPr lang="en-US" sz="1400" dirty="0">
                <a:solidFill>
                  <a:schemeClr val="accent1"/>
                </a:solidFill>
                <a:latin typeface="Consolas" panose="020B0609020204030204" pitchFamily="49" charset="0"/>
              </a:rPr>
              <a:t>.</a:t>
            </a:r>
          </a:p>
          <a:p>
            <a:pPr marL="112692" lvl="1" indent="0">
              <a:spcBef>
                <a:spcPts val="612"/>
              </a:spcBef>
              <a:buNone/>
            </a:pP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latin typeface="Consolas" panose="020B0609020204030204" pitchFamily="49" charset="0"/>
              </a:rPr>
              <a:t> sqlContext = </a:t>
            </a:r>
            <a:r>
              <a:rPr lang="en-US" sz="1400" dirty="0">
                <a:solidFill>
                  <a:schemeClr val="accent2"/>
                </a:solidFill>
                <a:latin typeface="Consolas" panose="020B0609020204030204" pitchFamily="49" charset="0"/>
              </a:rPr>
              <a:t>new</a:t>
            </a:r>
            <a:r>
              <a:rPr lang="en-US" sz="1400" dirty="0">
                <a:latin typeface="Consolas" panose="020B0609020204030204" pitchFamily="49" charset="0"/>
              </a:rPr>
              <a:t> org.apache.spark.sql.</a:t>
            </a:r>
            <a:r>
              <a:rPr lang="en-US" sz="1400" dirty="0">
                <a:solidFill>
                  <a:schemeClr val="accent1">
                    <a:lumMod val="75000"/>
                  </a:schemeClr>
                </a:solidFill>
                <a:latin typeface="Consolas" panose="020B0609020204030204" pitchFamily="49" charset="0"/>
              </a:rPr>
              <a:t>SQLContext</a:t>
            </a:r>
            <a:r>
              <a:rPr lang="en-US" sz="1400" dirty="0">
                <a:latin typeface="Consolas" panose="020B0609020204030204" pitchFamily="49" charset="0"/>
              </a:rPr>
              <a:t>(sc)</a:t>
            </a:r>
          </a:p>
        </p:txBody>
      </p:sp>
      <p:sp>
        <p:nvSpPr>
          <p:cNvPr id="7" name="TextBox 6"/>
          <p:cNvSpPr txBox="1"/>
          <p:nvPr/>
        </p:nvSpPr>
        <p:spPr>
          <a:xfrm>
            <a:off x="0" y="4363274"/>
            <a:ext cx="9904163" cy="590931"/>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224"/>
              </a:spcAft>
              <a:buNone/>
            </a:pPr>
            <a:r>
              <a:rPr lang="en-US" sz="1800" dirty="0"/>
              <a:t>You can also create HiveContext instead of SQLContext. HiveContext is only packaged separately to avoid including all Hive dependencies in the default Spark build.</a:t>
            </a:r>
          </a:p>
        </p:txBody>
      </p:sp>
    </p:spTree>
    <p:extLst>
      <p:ext uri="{BB962C8B-B14F-4D97-AF65-F5344CB8AC3E}">
        <p14:creationId xmlns:p14="http://schemas.microsoft.com/office/powerpoint/2010/main" val="2086406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6" name="Rectangle 5"/>
          <p:cNvSpPr/>
          <p:nvPr/>
        </p:nvSpPr>
        <p:spPr bwMode="ltGray">
          <a:xfrm>
            <a:off x="274703" y="296863"/>
            <a:ext cx="5486400" cy="5486400"/>
          </a:xfrm>
          <a:prstGeom prst="rect">
            <a:avLst/>
          </a:prstGeom>
          <a:solidFill>
            <a:srgbClr val="DC3C0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3" name="Title 2"/>
          <p:cNvSpPr>
            <a:spLocks noGrp="1"/>
          </p:cNvSpPr>
          <p:nvPr>
            <p:ph type="title"/>
          </p:nvPr>
        </p:nvSpPr>
        <p:spPr/>
        <p:txBody>
          <a:bodyPr/>
          <a:lstStyle/>
          <a:p>
            <a:r>
              <a:rPr lang="en-US" dirty="0">
                <a:solidFill>
                  <a:srgbClr val="FFFFFF"/>
                </a:solidFill>
                <a:ea typeface="Segoe UI" pitchFamily="34" charset="0"/>
              </a:rPr>
              <a:t>Apache Spark overview</a:t>
            </a:r>
            <a:endParaRPr lang="en-US" dirty="0"/>
          </a:p>
        </p:txBody>
      </p:sp>
      <p:pic>
        <p:nvPicPr>
          <p:cNvPr id="8" name="Picture 7"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txBox="1">
            <a:spLocks/>
          </p:cNvSpPr>
          <p:nvPr/>
        </p:nvSpPr>
        <p:spPr>
          <a:xfrm>
            <a:off x="276540" y="4450258"/>
            <a:ext cx="5197379" cy="1018969"/>
          </a:xfrm>
          <a:prstGeom prst="rect">
            <a:avLst/>
          </a:prstGeom>
        </p:spPr>
        <p:txBody>
          <a:bodyPr lIns="18288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Speaker name</a:t>
            </a:r>
          </a:p>
        </p:txBody>
      </p:sp>
    </p:spTree>
    <p:extLst>
      <p:ext uri="{BB962C8B-B14F-4D97-AF65-F5344CB8AC3E}">
        <p14:creationId xmlns:p14="http://schemas.microsoft.com/office/powerpoint/2010/main" val="1550565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err="1"/>
              <a:t>DataFrames</a:t>
            </a:r>
            <a:endParaRPr lang="en-US" sz="7200" dirty="0"/>
          </a:p>
        </p:txBody>
      </p:sp>
    </p:spTree>
    <p:extLst>
      <p:ext uri="{BB962C8B-B14F-4D97-AF65-F5344CB8AC3E}">
        <p14:creationId xmlns:p14="http://schemas.microsoft.com/office/powerpoint/2010/main" val="130114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Core abstraction: DataFrames</a:t>
            </a:r>
          </a:p>
        </p:txBody>
      </p:sp>
      <p:sp>
        <p:nvSpPr>
          <p:cNvPr id="4" name="TextBox 3"/>
          <p:cNvSpPr txBox="1"/>
          <p:nvPr/>
        </p:nvSpPr>
        <p:spPr>
          <a:xfrm>
            <a:off x="0" y="1213305"/>
            <a:ext cx="5943600" cy="3607141"/>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buFont typeface="Arial" panose="020B0604020202020204" pitchFamily="34" charset="0"/>
              <a:buChar char="•"/>
            </a:pPr>
            <a:r>
              <a:rPr lang="en-US" sz="1800" dirty="0"/>
              <a:t>A distributed collection of data organized into named columns.</a:t>
            </a:r>
          </a:p>
          <a:p>
            <a:pPr lvl="1">
              <a:spcBef>
                <a:spcPts val="612"/>
              </a:spcBef>
              <a:buFont typeface="Arial" panose="020B0604020202020204" pitchFamily="34" charset="0"/>
              <a:buChar char="•"/>
            </a:pPr>
            <a:r>
              <a:rPr lang="en-US" sz="1800" dirty="0"/>
              <a:t>Similar to RDDs with schema</a:t>
            </a:r>
            <a:r>
              <a:rPr lang="en-US" sz="1800" i="1" dirty="0"/>
              <a:t>. </a:t>
            </a:r>
          </a:p>
          <a:p>
            <a:pPr lvl="1">
              <a:spcBef>
                <a:spcPts val="612"/>
              </a:spcBef>
              <a:buFont typeface="Arial" panose="020B0604020202020204" pitchFamily="34" charset="0"/>
              <a:buChar char="•"/>
            </a:pPr>
            <a:r>
              <a:rPr lang="en-US" sz="1800" dirty="0"/>
              <a:t>Conceptually equivalent to tables in relational database, or to </a:t>
            </a:r>
            <a:r>
              <a:rPr lang="en-US" sz="1800" dirty="0" err="1"/>
              <a:t>DataFrames</a:t>
            </a:r>
            <a:r>
              <a:rPr lang="en-US" sz="1800" dirty="0"/>
              <a:t> in R/Python. </a:t>
            </a:r>
          </a:p>
          <a:p>
            <a:pPr lvl="1">
              <a:spcBef>
                <a:spcPts val="612"/>
              </a:spcBef>
              <a:buFont typeface="Arial" panose="020B0604020202020204" pitchFamily="34" charset="0"/>
              <a:buChar char="•"/>
            </a:pPr>
            <a:r>
              <a:rPr lang="en-US" sz="1800" dirty="0"/>
              <a:t>With domain-specific functions designed for common tasks: </a:t>
            </a:r>
          </a:p>
          <a:p>
            <a:pPr lvl="2" indent="-349724">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Metadata</a:t>
            </a:r>
          </a:p>
          <a:p>
            <a:pPr lvl="2" indent="-349724">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Sampling</a:t>
            </a:r>
          </a:p>
          <a:p>
            <a:pPr lvl="2" indent="-349724">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Project, filter, aggregation, and join</a:t>
            </a:r>
          </a:p>
          <a:p>
            <a:pPr lvl="2" indent="-349724">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UDFs</a:t>
            </a:r>
          </a:p>
        </p:txBody>
      </p:sp>
      <p:grpSp>
        <p:nvGrpSpPr>
          <p:cNvPr id="13" name="Group 12"/>
          <p:cNvGrpSpPr/>
          <p:nvPr/>
        </p:nvGrpSpPr>
        <p:grpSpPr>
          <a:xfrm>
            <a:off x="6365454" y="1285960"/>
            <a:ext cx="5243218" cy="1172287"/>
            <a:chOff x="6365454" y="1497473"/>
            <a:chExt cx="5243218" cy="1172287"/>
          </a:xfrm>
        </p:grpSpPr>
        <p:grpSp>
          <p:nvGrpSpPr>
            <p:cNvPr id="3" name="Group 2"/>
            <p:cNvGrpSpPr/>
            <p:nvPr/>
          </p:nvGrpSpPr>
          <p:grpSpPr>
            <a:xfrm>
              <a:off x="8722796" y="1497473"/>
              <a:ext cx="2885876" cy="1172287"/>
              <a:chOff x="8049696" y="1669850"/>
              <a:chExt cx="2885876" cy="1172287"/>
            </a:xfrm>
          </p:grpSpPr>
          <p:sp>
            <p:nvSpPr>
              <p:cNvPr id="5" name="Rounded Rectangle 4"/>
              <p:cNvSpPr/>
              <p:nvPr/>
            </p:nvSpPr>
            <p:spPr bwMode="auto">
              <a:xfrm>
                <a:off x="8049696"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sp>
            <p:nvSpPr>
              <p:cNvPr id="6" name="Rounded Rectangle 5"/>
              <p:cNvSpPr/>
              <p:nvPr/>
            </p:nvSpPr>
            <p:spPr bwMode="auto">
              <a:xfrm>
                <a:off x="9035434" y="167044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sp>
            <p:nvSpPr>
              <p:cNvPr id="7" name="Rounded Rectangle 6"/>
              <p:cNvSpPr/>
              <p:nvPr/>
            </p:nvSpPr>
            <p:spPr bwMode="auto">
              <a:xfrm>
                <a:off x="10021172"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sp>
            <p:nvSpPr>
              <p:cNvPr id="8" name="Rounded Rectangle 7"/>
              <p:cNvSpPr/>
              <p:nvPr/>
            </p:nvSpPr>
            <p:spPr bwMode="auto">
              <a:xfrm>
                <a:off x="8049696" y="2290319"/>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 </a:t>
                </a:r>
              </a:p>
            </p:txBody>
          </p:sp>
          <p:sp>
            <p:nvSpPr>
              <p:cNvPr id="9" name="Rounded Rectangle 8"/>
              <p:cNvSpPr/>
              <p:nvPr/>
            </p:nvSpPr>
            <p:spPr bwMode="auto">
              <a:xfrm>
                <a:off x="9035434" y="229349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sp>
            <p:nvSpPr>
              <p:cNvPr id="10" name="Rounded Rectangle 9"/>
              <p:cNvSpPr/>
              <p:nvPr/>
            </p:nvSpPr>
            <p:spPr bwMode="auto">
              <a:xfrm>
                <a:off x="10021172" y="2293497"/>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User</a:t>
                </a:r>
              </a:p>
            </p:txBody>
          </p:sp>
        </p:grpSp>
        <p:sp>
          <p:nvSpPr>
            <p:cNvPr id="54" name="TextBox 53"/>
            <p:cNvSpPr txBox="1"/>
            <p:nvPr/>
          </p:nvSpPr>
          <p:spPr>
            <a:xfrm>
              <a:off x="6365454" y="1497473"/>
              <a:ext cx="2286000" cy="1161288"/>
            </a:xfrm>
            <a:prstGeom prst="rect">
              <a:avLst/>
            </a:prstGeom>
            <a:solidFill>
              <a:schemeClr val="bg1">
                <a:lumMod val="95000"/>
              </a:schemeClr>
            </a:solidFill>
            <a:ln>
              <a:noFill/>
            </a:ln>
          </p:spPr>
          <p:txBody>
            <a:bodyPr wrap="square" lIns="0" tIns="91440" rIns="0" bIns="9144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spcBef>
                  <a:spcPts val="612"/>
                </a:spcBef>
                <a:buNone/>
              </a:pPr>
              <a:r>
                <a:rPr lang="en-US" sz="1600" dirty="0">
                  <a:solidFill>
                    <a:schemeClr val="tx2"/>
                  </a:solidFill>
                </a:rPr>
                <a:t>RDDs are a collection of opaque objects (such as internal structures unknown to Spark).</a:t>
              </a:r>
            </a:p>
          </p:txBody>
        </p:sp>
      </p:grpSp>
      <p:grpSp>
        <p:nvGrpSpPr>
          <p:cNvPr id="14" name="Group 13"/>
          <p:cNvGrpSpPr/>
          <p:nvPr/>
        </p:nvGrpSpPr>
        <p:grpSpPr>
          <a:xfrm>
            <a:off x="6365455" y="3497263"/>
            <a:ext cx="5243220" cy="2397823"/>
            <a:chOff x="6365455" y="2888885"/>
            <a:chExt cx="5243220" cy="2397823"/>
          </a:xfrm>
        </p:grpSpPr>
        <p:sp>
          <p:nvSpPr>
            <p:cNvPr id="55" name="TextBox 54"/>
            <p:cNvSpPr txBox="1"/>
            <p:nvPr/>
          </p:nvSpPr>
          <p:spPr>
            <a:xfrm>
              <a:off x="6365455" y="2888885"/>
              <a:ext cx="2286000" cy="1161288"/>
            </a:xfrm>
            <a:prstGeom prst="rect">
              <a:avLst/>
            </a:prstGeom>
            <a:solidFill>
              <a:schemeClr val="bg1">
                <a:lumMod val="95000"/>
              </a:schemeClr>
            </a:solidFill>
            <a:ln>
              <a:noFill/>
            </a:ln>
          </p:spPr>
          <p:txBody>
            <a:bodyPr wrap="square" lIns="0" tIns="91440" rIns="0" bIns="9144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spcBef>
                  <a:spcPts val="612"/>
                </a:spcBef>
                <a:buNone/>
              </a:pPr>
              <a:r>
                <a:rPr lang="en-US" sz="1600" dirty="0">
                  <a:solidFill>
                    <a:schemeClr val="tx2"/>
                  </a:solidFill>
                </a:rPr>
                <a:t>DataFrames is a collection of objects with schema that are known to Spark SQL..</a:t>
              </a:r>
            </a:p>
          </p:txBody>
        </p:sp>
        <p:grpSp>
          <p:nvGrpSpPr>
            <p:cNvPr id="11" name="Group 10"/>
            <p:cNvGrpSpPr/>
            <p:nvPr/>
          </p:nvGrpSpPr>
          <p:grpSpPr>
            <a:xfrm>
              <a:off x="8722794" y="2888885"/>
              <a:ext cx="2885881" cy="1162748"/>
              <a:chOff x="8087794" y="2888885"/>
              <a:chExt cx="2885881" cy="1162748"/>
            </a:xfrm>
          </p:grpSpPr>
          <p:grpSp>
            <p:nvGrpSpPr>
              <p:cNvPr id="23" name="Group 22"/>
              <p:cNvGrpSpPr/>
              <p:nvPr/>
            </p:nvGrpSpPr>
            <p:grpSpPr>
              <a:xfrm>
                <a:off x="8087797" y="2888885"/>
                <a:ext cx="2885878" cy="548640"/>
                <a:chOff x="7902714" y="3292088"/>
                <a:chExt cx="2829547" cy="537931"/>
              </a:xfrm>
            </p:grpSpPr>
            <p:sp>
              <p:nvSpPr>
                <p:cNvPr id="24" name="Rectangle 23"/>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Name</a:t>
                  </a:r>
                </a:p>
              </p:txBody>
            </p:sp>
            <p:sp>
              <p:nvSpPr>
                <p:cNvPr id="25" name="Rectangle 24"/>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Age</a:t>
                  </a:r>
                </a:p>
              </p:txBody>
            </p:sp>
            <p:sp>
              <p:nvSpPr>
                <p:cNvPr id="26" name="Rectangle 25"/>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Sex</a:t>
                  </a:r>
                </a:p>
              </p:txBody>
            </p:sp>
          </p:grpSp>
          <p:grpSp>
            <p:nvGrpSpPr>
              <p:cNvPr id="39" name="Group 38"/>
              <p:cNvGrpSpPr/>
              <p:nvPr/>
            </p:nvGrpSpPr>
            <p:grpSpPr>
              <a:xfrm>
                <a:off x="8087794" y="3502993"/>
                <a:ext cx="2885878" cy="548640"/>
                <a:chOff x="7902714" y="3285862"/>
                <a:chExt cx="2829547" cy="537931"/>
              </a:xfrm>
            </p:grpSpPr>
            <p:sp>
              <p:nvSpPr>
                <p:cNvPr id="53" name="Rectangle 52"/>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Name</a:t>
                  </a:r>
                </a:p>
              </p:txBody>
            </p:sp>
            <p:sp>
              <p:nvSpPr>
                <p:cNvPr id="56" name="Rectangle 55"/>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Age</a:t>
                  </a:r>
                </a:p>
              </p:txBody>
            </p:sp>
            <p:sp>
              <p:nvSpPr>
                <p:cNvPr id="57" name="Rectangle 56"/>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Sex</a:t>
                  </a:r>
                </a:p>
              </p:txBody>
            </p:sp>
          </p:grpSp>
        </p:grpSp>
        <p:grpSp>
          <p:nvGrpSpPr>
            <p:cNvPr id="67" name="Group 66"/>
            <p:cNvGrpSpPr/>
            <p:nvPr/>
          </p:nvGrpSpPr>
          <p:grpSpPr>
            <a:xfrm>
              <a:off x="8722794" y="4123960"/>
              <a:ext cx="2885881" cy="1162748"/>
              <a:chOff x="8087794" y="2888885"/>
              <a:chExt cx="2885881" cy="1162748"/>
            </a:xfrm>
          </p:grpSpPr>
          <p:grpSp>
            <p:nvGrpSpPr>
              <p:cNvPr id="68" name="Group 67"/>
              <p:cNvGrpSpPr/>
              <p:nvPr/>
            </p:nvGrpSpPr>
            <p:grpSpPr>
              <a:xfrm>
                <a:off x="8087797" y="2888885"/>
                <a:ext cx="2885878" cy="548640"/>
                <a:chOff x="7902714" y="3292088"/>
                <a:chExt cx="2829547" cy="537931"/>
              </a:xfrm>
            </p:grpSpPr>
            <p:sp>
              <p:nvSpPr>
                <p:cNvPr id="73" name="Rectangle 72"/>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Name</a:t>
                  </a:r>
                </a:p>
              </p:txBody>
            </p:sp>
            <p:sp>
              <p:nvSpPr>
                <p:cNvPr id="74" name="Rectangle 73"/>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Age</a:t>
                  </a:r>
                </a:p>
              </p:txBody>
            </p:sp>
            <p:sp>
              <p:nvSpPr>
                <p:cNvPr id="75" name="Rectangle 74"/>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Sex</a:t>
                  </a:r>
                </a:p>
              </p:txBody>
            </p:sp>
          </p:grpSp>
          <p:grpSp>
            <p:nvGrpSpPr>
              <p:cNvPr id="69" name="Group 68"/>
              <p:cNvGrpSpPr/>
              <p:nvPr/>
            </p:nvGrpSpPr>
            <p:grpSpPr>
              <a:xfrm>
                <a:off x="8087794" y="3502993"/>
                <a:ext cx="2885878" cy="548640"/>
                <a:chOff x="7902714" y="3285862"/>
                <a:chExt cx="2829547" cy="537931"/>
              </a:xfrm>
            </p:grpSpPr>
            <p:sp>
              <p:nvSpPr>
                <p:cNvPr id="70" name="Rectangle 69"/>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Name</a:t>
                  </a:r>
                </a:p>
              </p:txBody>
            </p:sp>
            <p:sp>
              <p:nvSpPr>
                <p:cNvPr id="71" name="Rectangle 70"/>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Age</a:t>
                  </a:r>
                </a:p>
              </p:txBody>
            </p:sp>
            <p:sp>
              <p:nvSpPr>
                <p:cNvPr id="72" name="Rectangle 71"/>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bg1"/>
                      </a:solidFill>
                      <a:ea typeface="Segoe UI" pitchFamily="34" charset="0"/>
                      <a:cs typeface="Segoe UI" pitchFamily="34" charset="0"/>
                    </a:rPr>
                    <a:t>Sex</a:t>
                  </a:r>
                </a:p>
              </p:txBody>
            </p:sp>
          </p:grpSp>
        </p:grpSp>
      </p:grpSp>
    </p:spTree>
    <p:extLst>
      <p:ext uri="{BB962C8B-B14F-4D97-AF65-F5344CB8AC3E}">
        <p14:creationId xmlns:p14="http://schemas.microsoft.com/office/powerpoint/2010/main" val="3489127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Creating DataFrames from data sources</a:t>
            </a:r>
          </a:p>
        </p:txBody>
      </p:sp>
      <p:sp>
        <p:nvSpPr>
          <p:cNvPr id="5" name="TextBox 4"/>
          <p:cNvSpPr txBox="1"/>
          <p:nvPr/>
        </p:nvSpPr>
        <p:spPr>
          <a:xfrm>
            <a:off x="465138" y="2339295"/>
            <a:ext cx="10414575" cy="2569934"/>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a:t>
            </a:r>
            <a:r>
              <a:rPr lang="en-US" sz="1400" dirty="0">
                <a:solidFill>
                  <a:schemeClr val="accent2">
                    <a:lumMod val="20000"/>
                    <a:lumOff val="80000"/>
                  </a:schemeClr>
                </a:solidFill>
                <a:latin typeface="Consolas" panose="020B0609020204030204" pitchFamily="49" charset="0"/>
              </a:rPr>
              <a:t> </a:t>
            </a:r>
            <a:r>
              <a:rPr lang="en-US" sz="1400" dirty="0">
                <a:solidFill>
                  <a:schemeClr val="accent2"/>
                </a:solidFill>
                <a:latin typeface="Consolas" panose="020B0609020204030204" pitchFamily="49" charset="0"/>
              </a:rPr>
              <a:t>val</a:t>
            </a:r>
            <a:r>
              <a:rPr lang="en-US" sz="1400" dirty="0">
                <a:solidFill>
                  <a:schemeClr val="accent2">
                    <a:lumMod val="20000"/>
                    <a:lumOff val="80000"/>
                  </a:schemeClr>
                </a:solidFill>
                <a:latin typeface="Consolas" panose="020B0609020204030204" pitchFamily="49" charset="0"/>
              </a:rPr>
              <a:t> </a:t>
            </a:r>
            <a:r>
              <a:rPr lang="en-US" sz="1400" dirty="0">
                <a:solidFill>
                  <a:schemeClr val="tx1">
                    <a:lumMod val="75000"/>
                    <a:lumOff val="25000"/>
                  </a:schemeClr>
                </a:solidFill>
                <a:latin typeface="Consolas" panose="020B0609020204030204" pitchFamily="49" charset="0"/>
              </a:rPr>
              <a:t>df = sqlContext.jsonFile(”</a:t>
            </a:r>
            <a:r>
              <a:rPr lang="en-US" sz="1400" dirty="0">
                <a:solidFill>
                  <a:schemeClr val="accent1">
                    <a:lumMod val="50000"/>
                  </a:schemeClr>
                </a:solidFill>
                <a:latin typeface="Consolas" panose="020B0609020204030204" pitchFamily="49" charset="0"/>
              </a:rPr>
              <a:t>somejasonfile.json</a:t>
            </a:r>
            <a:r>
              <a:rPr lang="en-US" sz="1400" dirty="0">
                <a:solidFill>
                  <a:schemeClr val="tx1">
                    <a:lumMod val="75000"/>
                    <a:lumOff val="25000"/>
                  </a:schemeClr>
                </a:solidFill>
                <a:latin typeface="Consolas" panose="020B0609020204030204" pitchFamily="49" charset="0"/>
              </a:rPr>
              <a:t>“)			      </a:t>
            </a:r>
            <a:r>
              <a:rPr lang="en-US" sz="1400" dirty="0">
                <a:solidFill>
                  <a:schemeClr val="accent4">
                    <a:lumMod val="75000"/>
                  </a:schemeClr>
                </a:solidFill>
                <a:latin typeface="Consolas" panose="020B0609020204030204" pitchFamily="49" charset="0"/>
              </a:rPr>
              <a:t>//from JSON file*</a:t>
            </a:r>
          </a:p>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latin typeface="Consolas" panose="020B0609020204030204" pitchFamily="49" charset="0"/>
              </a:rPr>
              <a:t> df = hiveContext.table(”</a:t>
            </a:r>
            <a:r>
              <a:rPr lang="en-US" sz="1400" dirty="0">
                <a:solidFill>
                  <a:schemeClr val="accent1">
                    <a:lumMod val="50000"/>
                  </a:schemeClr>
                </a:solidFill>
                <a:latin typeface="Consolas" panose="020B0609020204030204" pitchFamily="49" charset="0"/>
              </a:rPr>
              <a:t>somehivetable</a:t>
            </a:r>
            <a:r>
              <a:rPr lang="en-US" sz="1400" dirty="0">
                <a:latin typeface="Consolas" panose="020B0609020204030204" pitchFamily="49" charset="0"/>
              </a:rPr>
              <a:t>“)				       </a:t>
            </a:r>
            <a:r>
              <a:rPr lang="en-US" sz="1400" dirty="0">
                <a:solidFill>
                  <a:schemeClr val="accent4">
                    <a:lumMod val="75000"/>
                  </a:schemeClr>
                </a:solidFill>
                <a:latin typeface="Consolas" panose="020B0609020204030204" pitchFamily="49" charset="0"/>
              </a:rPr>
              <a:t>//from a  Hive Table</a:t>
            </a:r>
          </a:p>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solidFill>
                  <a:schemeClr val="tx1">
                    <a:lumMod val="75000"/>
                    <a:lumOff val="25000"/>
                  </a:schemeClr>
                </a:solidFill>
                <a:latin typeface="Consolas" panose="020B0609020204030204" pitchFamily="49" charset="0"/>
              </a:rPr>
              <a:t> df = sqlContext.parquetFile(”</a:t>
            </a:r>
            <a:r>
              <a:rPr lang="en-US" sz="1400" dirty="0">
                <a:solidFill>
                  <a:schemeClr val="accent1">
                    <a:lumMod val="50000"/>
                  </a:schemeClr>
                </a:solidFill>
                <a:latin typeface="Consolas" panose="020B0609020204030204" pitchFamily="49" charset="0"/>
              </a:rPr>
              <a:t>someparquetsource</a:t>
            </a:r>
            <a:r>
              <a:rPr lang="en-US" sz="1400" dirty="0">
                <a:solidFill>
                  <a:schemeClr val="tx1">
                    <a:lumMod val="75000"/>
                    <a:lumOff val="25000"/>
                  </a:schemeClr>
                </a:solidFill>
                <a:latin typeface="Consolas" panose="020B0609020204030204" pitchFamily="49" charset="0"/>
              </a:rPr>
              <a:t>“)			       </a:t>
            </a:r>
            <a:r>
              <a:rPr lang="en-US" sz="1400" dirty="0">
                <a:solidFill>
                  <a:schemeClr val="accent4">
                    <a:lumMod val="75000"/>
                  </a:schemeClr>
                </a:solidFill>
                <a:latin typeface="Consolas" panose="020B0609020204030204" pitchFamily="49" charset="0"/>
              </a:rPr>
              <a:t>//from a parquet file</a:t>
            </a:r>
          </a:p>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solidFill>
                  <a:schemeClr val="accent4"/>
                </a:solidFill>
                <a:latin typeface="Consolas" panose="020B0609020204030204" pitchFamily="49" charset="0"/>
              </a:rPr>
              <a:t> </a:t>
            </a:r>
            <a:r>
              <a:rPr lang="en-US" sz="1400" dirty="0">
                <a:solidFill>
                  <a:schemeClr val="tx1">
                    <a:lumMod val="75000"/>
                    <a:lumOff val="25000"/>
                  </a:schemeClr>
                </a:solidFill>
                <a:latin typeface="Consolas" panose="020B0609020204030204" pitchFamily="49" charset="0"/>
              </a:rPr>
              <a:t>df = sqlContext.load(source="jdbc", url=“UrlToConnect", dbtable=“tablename")</a:t>
            </a:r>
            <a:r>
              <a:rPr lang="en-US" sz="1400" dirty="0">
                <a:solidFill>
                  <a:schemeClr val="accent4">
                    <a:lumMod val="75000"/>
                  </a:schemeClr>
                </a:solidFill>
                <a:latin typeface="Consolas" panose="020B0609020204030204" pitchFamily="49" charset="0"/>
              </a:rPr>
              <a:t>//from JDBC source</a:t>
            </a:r>
          </a:p>
        </p:txBody>
      </p:sp>
      <p:sp>
        <p:nvSpPr>
          <p:cNvPr id="10" name="TextBox 9"/>
          <p:cNvSpPr txBox="1"/>
          <p:nvPr/>
        </p:nvSpPr>
        <p:spPr>
          <a:xfrm>
            <a:off x="0" y="1211263"/>
            <a:ext cx="8650514" cy="923330"/>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00"/>
              </a:spcBef>
              <a:buNone/>
            </a:pPr>
            <a:r>
              <a:rPr lang="en-US" sz="1800" dirty="0"/>
              <a:t>A Spark data source can read in-data to create DataFrames, which has a schema that Spark understands. Examples include: JSON files, JDBC source, Parquet, and Hive tables. </a:t>
            </a:r>
          </a:p>
        </p:txBody>
      </p:sp>
      <p:sp>
        <p:nvSpPr>
          <p:cNvPr id="14" name="TextBox 13"/>
          <p:cNvSpPr txBox="1"/>
          <p:nvPr/>
        </p:nvSpPr>
        <p:spPr>
          <a:xfrm>
            <a:off x="1" y="5163229"/>
            <a:ext cx="10879712" cy="646331"/>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buNone/>
            </a:pPr>
            <a:r>
              <a:rPr lang="en-US" sz="1800" dirty="0">
                <a:solidFill>
                  <a:srgbClr val="CB3B1D"/>
                </a:solidFill>
              </a:rPr>
              <a:t>* Note that the file that is offered as </a:t>
            </a:r>
            <a:r>
              <a:rPr lang="en-US" sz="1800" i="1" dirty="0">
                <a:solidFill>
                  <a:srgbClr val="CB3B1D"/>
                </a:solidFill>
              </a:rPr>
              <a:t>jsonFile</a:t>
            </a:r>
            <a:r>
              <a:rPr lang="en-US" sz="1800" dirty="0">
                <a:solidFill>
                  <a:srgbClr val="CB3B1D"/>
                </a:solidFill>
              </a:rPr>
              <a:t> is not a typical JSON file. Each line must contain a separate, self-contained valid JSON object. A regular multi-line JSON file will most often fail.</a:t>
            </a:r>
          </a:p>
        </p:txBody>
      </p:sp>
    </p:spTree>
    <p:extLst>
      <p:ext uri="{BB962C8B-B14F-4D97-AF65-F5344CB8AC3E}">
        <p14:creationId xmlns:p14="http://schemas.microsoft.com/office/powerpoint/2010/main" val="79869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Creating DataFrames from RDDs</a:t>
            </a:r>
          </a:p>
        </p:txBody>
      </p:sp>
      <p:sp>
        <p:nvSpPr>
          <p:cNvPr id="10" name="TextBox 9"/>
          <p:cNvSpPr txBox="1"/>
          <p:nvPr/>
        </p:nvSpPr>
        <p:spPr>
          <a:xfrm>
            <a:off x="465138" y="1777959"/>
            <a:ext cx="8740618" cy="923330"/>
          </a:xfrm>
          <a:prstGeom prst="rect">
            <a:avLst/>
          </a:prstGeom>
          <a:noFill/>
          <a:ln>
            <a:noFill/>
          </a:ln>
        </p:spPr>
        <p:txBody>
          <a:bodyPr wrap="square" lIns="45720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41313" lvl="1" indent="-341313">
              <a:lnSpc>
                <a:spcPct val="100000"/>
              </a:lnSpc>
              <a:spcBef>
                <a:spcPts val="612"/>
              </a:spcBef>
              <a:buFont typeface="+mj-lt"/>
              <a:buAutoNum type="arabicPeriod"/>
            </a:pPr>
            <a:r>
              <a:rPr lang="en-US" sz="1800" b="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Use reflection: </a:t>
            </a:r>
            <a:r>
              <a:rPr lang="en-US" sz="1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Infer the schema of an RDD that contains specific types of objects. This approach leads to more concise code. It works well when you already know the schema while writing your Spark application.</a:t>
            </a:r>
          </a:p>
        </p:txBody>
      </p:sp>
      <p:sp>
        <p:nvSpPr>
          <p:cNvPr id="8" name="TextBox 7"/>
          <p:cNvSpPr txBox="1"/>
          <p:nvPr/>
        </p:nvSpPr>
        <p:spPr>
          <a:xfrm>
            <a:off x="465138" y="2962950"/>
            <a:ext cx="8740618" cy="1200329"/>
          </a:xfrm>
          <a:prstGeom prst="rect">
            <a:avLst/>
          </a:prstGeom>
          <a:noFill/>
          <a:ln>
            <a:noFill/>
          </a:ln>
        </p:spPr>
        <p:txBody>
          <a:bodyPr wrap="square" lIns="45720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3375" lvl="1" indent="-333375">
              <a:lnSpc>
                <a:spcPct val="100000"/>
              </a:lnSpc>
              <a:spcBef>
                <a:spcPts val="600"/>
              </a:spcBef>
              <a:buFont typeface="+mj-lt"/>
              <a:buAutoNum type="arabicPeriod" startAt="2"/>
            </a:pPr>
            <a:r>
              <a:rPr lang="en-US" sz="1800" b="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Specify the schema programmatically: </a:t>
            </a:r>
            <a:r>
              <a:rPr lang="en-US" sz="1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Enables you to construct a schema then apply it to an existing RDD. This method is more verbose, but it enables you to construct DataFrames when the columns and their types are not known until runtime.</a:t>
            </a:r>
          </a:p>
        </p:txBody>
      </p:sp>
      <p:sp>
        <p:nvSpPr>
          <p:cNvPr id="12" name="TextBox 11"/>
          <p:cNvSpPr txBox="1"/>
          <p:nvPr/>
        </p:nvSpPr>
        <p:spPr>
          <a:xfrm>
            <a:off x="0" y="1218151"/>
            <a:ext cx="8500698" cy="439988"/>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Create DataFrames from existing RDDs in two ways:</a:t>
            </a:r>
          </a:p>
        </p:txBody>
      </p:sp>
      <p:sp>
        <p:nvSpPr>
          <p:cNvPr id="14" name="TextBox 13"/>
          <p:cNvSpPr txBox="1"/>
          <p:nvPr/>
        </p:nvSpPr>
        <p:spPr>
          <a:xfrm>
            <a:off x="0" y="4498660"/>
            <a:ext cx="10258816" cy="424732"/>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Create DataFrames from existing a JSON RDD, using the </a:t>
            </a:r>
            <a:r>
              <a:rPr lang="en-US" sz="2400" i="1" dirty="0">
                <a:solidFill>
                  <a:srgbClr val="CB3B1D"/>
                </a:solidFill>
                <a:latin typeface="+mj-lt"/>
              </a:rPr>
              <a:t>jsonRDD</a:t>
            </a:r>
            <a:r>
              <a:rPr lang="en-US" sz="2400" dirty="0">
                <a:solidFill>
                  <a:srgbClr val="CB3B1D"/>
                </a:solidFill>
                <a:latin typeface="+mj-lt"/>
              </a:rPr>
              <a:t> function. </a:t>
            </a:r>
          </a:p>
        </p:txBody>
      </p:sp>
      <p:sp>
        <p:nvSpPr>
          <p:cNvPr id="15" name="TextBox 14"/>
          <p:cNvSpPr txBox="1"/>
          <p:nvPr/>
        </p:nvSpPr>
        <p:spPr>
          <a:xfrm>
            <a:off x="465138" y="5185053"/>
            <a:ext cx="10105753" cy="681790"/>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ts val="2652"/>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solidFill>
                  <a:schemeClr val="tx1">
                    <a:lumMod val="75000"/>
                    <a:lumOff val="25000"/>
                  </a:schemeClr>
                </a:solidFill>
                <a:latin typeface="Consolas" panose="020B0609020204030204" pitchFamily="49" charset="0"/>
              </a:rPr>
              <a:t> df = sqlContext.jsonRDD(anUserRDD)</a:t>
            </a:r>
          </a:p>
        </p:txBody>
      </p:sp>
    </p:spTree>
    <p:extLst>
      <p:ext uri="{BB962C8B-B14F-4D97-AF65-F5344CB8AC3E}">
        <p14:creationId xmlns:p14="http://schemas.microsoft.com/office/powerpoint/2010/main" val="2930676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DataFrame operations</a:t>
            </a:r>
          </a:p>
        </p:txBody>
      </p:sp>
      <p:sp>
        <p:nvSpPr>
          <p:cNvPr id="4" name="TextBox 3"/>
          <p:cNvSpPr txBox="1"/>
          <p:nvPr/>
        </p:nvSpPr>
        <p:spPr>
          <a:xfrm>
            <a:off x="0" y="1211263"/>
            <a:ext cx="8972550" cy="904863"/>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10000"/>
              </a:lnSpc>
              <a:spcBef>
                <a:spcPts val="612"/>
              </a:spcBef>
              <a:buNone/>
            </a:pPr>
            <a:r>
              <a:rPr lang="en-US" sz="2400" dirty="0">
                <a:solidFill>
                  <a:srgbClr val="CB3B1D"/>
                </a:solidFill>
                <a:latin typeface="+mj-lt"/>
              </a:rPr>
              <a:t>DataFrames provide a domain-specific language for structured data manipulation in Scala, Java, and Python.</a:t>
            </a:r>
          </a:p>
        </p:txBody>
      </p:sp>
      <p:sp>
        <p:nvSpPr>
          <p:cNvPr id="5" name="TextBox 4"/>
          <p:cNvSpPr txBox="1"/>
          <p:nvPr/>
        </p:nvSpPr>
        <p:spPr>
          <a:xfrm>
            <a:off x="678080" y="2354895"/>
            <a:ext cx="11060540" cy="2985433"/>
          </a:xfrm>
          <a:prstGeom prst="rect">
            <a:avLst/>
          </a:prstGeom>
          <a:solidFill>
            <a:schemeClr val="bg1">
              <a:lumMod val="95000"/>
            </a:schemeClr>
          </a:solidFill>
          <a:ln w="63500">
            <a:solidFill>
              <a:srgbClr val="D94913"/>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tx1">
                    <a:lumMod val="75000"/>
                    <a:lumOff val="25000"/>
                  </a:schemeClr>
                </a:solidFill>
                <a:latin typeface="Consolas" panose="020B0609020204030204" pitchFamily="49" charset="0"/>
              </a:rPr>
              <a:t>val df = sqlContext.jsonFile(”</a:t>
            </a:r>
            <a:r>
              <a:rPr lang="en-US" sz="1400" dirty="0">
                <a:solidFill>
                  <a:schemeClr val="accent1">
                    <a:lumMod val="50000"/>
                  </a:schemeClr>
                </a:solidFill>
                <a:latin typeface="Consolas" panose="020B0609020204030204" pitchFamily="49" charset="0"/>
              </a:rPr>
              <a:t>somejasonfile.json</a:t>
            </a:r>
            <a:r>
              <a:rPr lang="en-US" sz="1400" dirty="0">
                <a:solidFill>
                  <a:schemeClr val="tx1">
                    <a:lumMod val="75000"/>
                    <a:lumOff val="25000"/>
                  </a:schemeClr>
                </a:solidFill>
                <a:latin typeface="Consolas" panose="020B0609020204030204" pitchFamily="49" charset="0"/>
              </a:rPr>
              <a:t>“)</a:t>
            </a:r>
          </a:p>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latin typeface="Consolas" panose="020B0609020204030204" pitchFamily="49" charset="0"/>
              </a:rPr>
              <a:t>df.show()				 	</a:t>
            </a:r>
            <a:r>
              <a:rPr lang="en-US" sz="1400" dirty="0">
                <a:solidFill>
                  <a:schemeClr val="accent4">
                    <a:lumMod val="75000"/>
                  </a:schemeClr>
                </a:solidFill>
                <a:latin typeface="Consolas" panose="020B0609020204030204" pitchFamily="49" charset="0"/>
              </a:rPr>
              <a:t>//</a:t>
            </a:r>
            <a:r>
              <a:rPr lang="en-US" sz="1400" i="1" dirty="0">
                <a:solidFill>
                  <a:schemeClr val="accent4">
                    <a:lumMod val="75000"/>
                  </a:schemeClr>
                </a:solidFill>
                <a:latin typeface="Consolas" panose="020B0609020204030204" pitchFamily="49" charset="0"/>
              </a:rPr>
              <a:t> </a:t>
            </a:r>
            <a:r>
              <a:rPr lang="en-US" sz="1400" dirty="0">
                <a:solidFill>
                  <a:schemeClr val="accent4">
                    <a:lumMod val="75000"/>
                  </a:schemeClr>
                </a:solidFill>
                <a:latin typeface="Consolas" panose="020B0609020204030204" pitchFamily="49" charset="0"/>
              </a:rPr>
              <a:t>Show the contents of the DataFrame</a:t>
            </a:r>
          </a:p>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tx1">
                    <a:lumMod val="75000"/>
                    <a:lumOff val="25000"/>
                  </a:schemeClr>
                </a:solidFill>
                <a:latin typeface="Consolas" panose="020B0609020204030204" pitchFamily="49" charset="0"/>
              </a:rPr>
              <a:t>df.printSchema()				</a:t>
            </a:r>
            <a:r>
              <a:rPr lang="en-US" sz="1400" dirty="0">
                <a:solidFill>
                  <a:schemeClr val="accent4">
                    <a:lumMod val="75000"/>
                  </a:schemeClr>
                </a:solidFill>
                <a:latin typeface="Consolas" panose="020B0609020204030204" pitchFamily="49" charset="0"/>
              </a:rPr>
              <a:t>// Print the schema in a tree format</a:t>
            </a:r>
          </a:p>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tx1">
                    <a:lumMod val="75000"/>
                    <a:lumOff val="25000"/>
                  </a:schemeClr>
                </a:solidFill>
                <a:latin typeface="Consolas" panose="020B0609020204030204" pitchFamily="49" charset="0"/>
              </a:rPr>
              <a:t>df.select(“name”).show()			</a:t>
            </a:r>
            <a:r>
              <a:rPr lang="en-US" sz="1400" dirty="0">
                <a:solidFill>
                  <a:schemeClr val="accent4">
                    <a:lumMod val="75000"/>
                  </a:schemeClr>
                </a:solidFill>
                <a:latin typeface="Consolas" panose="020B0609020204030204" pitchFamily="49" charset="0"/>
              </a:rPr>
              <a:t>// Select and show the name columns</a:t>
            </a:r>
          </a:p>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tx1">
                    <a:lumMod val="75000"/>
                    <a:lumOff val="25000"/>
                  </a:schemeClr>
                </a:solidFill>
                <a:latin typeface="Consolas" panose="020B0609020204030204" pitchFamily="49" charset="0"/>
              </a:rPr>
              <a:t>df.select(df(”name”),df (“age”) +1).show() 	</a:t>
            </a:r>
            <a:r>
              <a:rPr lang="en-US" sz="1400" dirty="0">
                <a:solidFill>
                  <a:schemeClr val="accent4">
                    <a:lumMod val="75000"/>
                  </a:schemeClr>
                </a:solidFill>
                <a:latin typeface="Consolas" panose="020B0609020204030204" pitchFamily="49" charset="0"/>
              </a:rPr>
              <a:t>// Select all but increment the age by 1</a:t>
            </a:r>
          </a:p>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tx1">
                    <a:lumMod val="75000"/>
                    <a:lumOff val="25000"/>
                  </a:schemeClr>
                </a:solidFill>
                <a:latin typeface="Consolas" panose="020B0609020204030204" pitchFamily="49" charset="0"/>
              </a:rPr>
              <a:t>df.filter(df(”age”) &gt; 21).show()		</a:t>
            </a:r>
            <a:r>
              <a:rPr lang="en-US" sz="1400" dirty="0">
                <a:solidFill>
                  <a:schemeClr val="accent4">
                    <a:lumMod val="75000"/>
                  </a:schemeClr>
                </a:solidFill>
                <a:latin typeface="Consolas" panose="020B0609020204030204" pitchFamily="49" charset="0"/>
              </a:rPr>
              <a:t>// Select people older than 21</a:t>
            </a:r>
          </a:p>
          <a:p>
            <a:pPr marL="112692" lvl="1" indent="0">
              <a:lnSpc>
                <a:spcPct val="100000"/>
              </a:lnSpc>
              <a:spcBef>
                <a:spcPts val="612"/>
              </a:spcBef>
              <a:spcAft>
                <a:spcPts val="1224"/>
              </a:spcAft>
              <a:buNone/>
            </a:pPr>
            <a:r>
              <a:rPr lang="en-US" sz="1400" dirty="0">
                <a:solidFill>
                  <a:schemeClr val="accent4"/>
                </a:solidFill>
                <a:latin typeface="Consolas" panose="020B0609020204030204" pitchFamily="49" charset="0"/>
              </a:rPr>
              <a:t>&gt;&gt;&gt; </a:t>
            </a:r>
            <a:r>
              <a:rPr lang="en-US" sz="1400" dirty="0">
                <a:solidFill>
                  <a:schemeClr val="tx1">
                    <a:lumMod val="75000"/>
                    <a:lumOff val="25000"/>
                  </a:schemeClr>
                </a:solidFill>
                <a:latin typeface="Consolas" panose="020B0609020204030204" pitchFamily="49" charset="0"/>
              </a:rPr>
              <a:t>df.groupBy(“age”).count().show()		</a:t>
            </a:r>
            <a:r>
              <a:rPr lang="en-US" sz="1400" dirty="0">
                <a:solidFill>
                  <a:schemeClr val="accent4">
                    <a:lumMod val="75000"/>
                  </a:schemeClr>
                </a:solidFill>
                <a:latin typeface="Consolas" panose="020B0609020204030204" pitchFamily="49" charset="0"/>
              </a:rPr>
              <a:t>// Count people by age</a:t>
            </a:r>
          </a:p>
        </p:txBody>
      </p:sp>
    </p:spTree>
    <p:extLst>
      <p:ext uri="{BB962C8B-B14F-4D97-AF65-F5344CB8AC3E}">
        <p14:creationId xmlns:p14="http://schemas.microsoft.com/office/powerpoint/2010/main" val="214108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Tables and queries</a:t>
            </a:r>
          </a:p>
        </p:txBody>
      </p:sp>
    </p:spTree>
    <p:extLst>
      <p:ext uri="{BB962C8B-B14F-4D97-AF65-F5344CB8AC3E}">
        <p14:creationId xmlns:p14="http://schemas.microsoft.com/office/powerpoint/2010/main" val="2983726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Tables and queries</a:t>
            </a:r>
          </a:p>
        </p:txBody>
      </p:sp>
      <p:sp>
        <p:nvSpPr>
          <p:cNvPr id="4" name="TextBox 3"/>
          <p:cNvSpPr txBox="1"/>
          <p:nvPr/>
        </p:nvSpPr>
        <p:spPr>
          <a:xfrm>
            <a:off x="0" y="1205935"/>
            <a:ext cx="11694103" cy="466731"/>
          </a:xfrm>
          <a:prstGeom prst="rect">
            <a:avLst/>
          </a:prstGeom>
          <a:noFill/>
          <a:ln>
            <a:noFill/>
          </a:ln>
        </p:spPr>
        <p:txBody>
          <a:bodyPr wrap="square" lIns="36576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dirty="0">
                <a:solidFill>
                  <a:srgbClr val="CB3B1D"/>
                </a:solidFill>
                <a:latin typeface="+mj-lt"/>
              </a:rPr>
              <a:t>A DataFrame can be registered as a table that can then be used in SQL queries.</a:t>
            </a:r>
          </a:p>
        </p:txBody>
      </p:sp>
      <p:sp>
        <p:nvSpPr>
          <p:cNvPr id="6" name="TextBox 5"/>
          <p:cNvSpPr txBox="1"/>
          <p:nvPr/>
        </p:nvSpPr>
        <p:spPr>
          <a:xfrm>
            <a:off x="465138" y="1847342"/>
            <a:ext cx="11547548" cy="2339102"/>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0"/>
              </a:spcAft>
              <a:buNone/>
            </a:pPr>
            <a:r>
              <a:rPr lang="en-US" sz="1400" dirty="0">
                <a:solidFill>
                  <a:schemeClr val="accent4">
                    <a:lumMod val="75000"/>
                  </a:schemeClr>
                </a:solidFill>
                <a:latin typeface="Consolas" panose="020B0609020204030204" pitchFamily="49" charset="0"/>
              </a:rPr>
              <a:t>// First create a DataFrame from JSON file.</a:t>
            </a:r>
          </a:p>
          <a:p>
            <a:pPr marL="112692" lvl="1" indent="0">
              <a:lnSpc>
                <a:spcPct val="100000"/>
              </a:lnSpc>
              <a:spcBef>
                <a:spcPts val="0"/>
              </a:spcBef>
              <a:spcAft>
                <a:spcPts val="1224"/>
              </a:spcAft>
              <a:buNone/>
            </a:pP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solidFill>
                  <a:schemeClr val="tx1">
                    <a:lumMod val="75000"/>
                    <a:lumOff val="25000"/>
                  </a:schemeClr>
                </a:solidFill>
                <a:latin typeface="Consolas" panose="020B0609020204030204" pitchFamily="49" charset="0"/>
              </a:rPr>
              <a:t> df = sqlContext.jsonFile(”</a:t>
            </a:r>
            <a:r>
              <a:rPr lang="en-US" sz="1400" dirty="0">
                <a:solidFill>
                  <a:schemeClr val="accent1">
                    <a:lumMod val="50000"/>
                  </a:schemeClr>
                </a:solidFill>
                <a:latin typeface="Consolas" panose="020B0609020204030204" pitchFamily="49" charset="0"/>
              </a:rPr>
              <a:t>Users.json</a:t>
            </a:r>
            <a:r>
              <a:rPr lang="en-US" sz="1400" dirty="0">
                <a:solidFill>
                  <a:schemeClr val="tx1">
                    <a:lumMod val="75000"/>
                    <a:lumOff val="25000"/>
                  </a:schemeClr>
                </a:solidFill>
                <a:latin typeface="Consolas" panose="020B0609020204030204" pitchFamily="49" charset="0"/>
              </a:rPr>
              <a:t>“)</a:t>
            </a:r>
          </a:p>
          <a:p>
            <a:pPr marL="112692" lvl="1" indent="0">
              <a:lnSpc>
                <a:spcPct val="100000"/>
              </a:lnSpc>
              <a:spcBef>
                <a:spcPts val="612"/>
              </a:spcBef>
              <a:spcAft>
                <a:spcPts val="0"/>
              </a:spcAft>
              <a:buNone/>
            </a:pPr>
            <a:r>
              <a:rPr lang="en-US" sz="1400" dirty="0">
                <a:solidFill>
                  <a:schemeClr val="accent4">
                    <a:lumMod val="75000"/>
                  </a:schemeClr>
                </a:solidFill>
                <a:latin typeface="Consolas" panose="020B0609020204030204" pitchFamily="49" charset="0"/>
              </a:rPr>
              <a:t>// Register the </a:t>
            </a:r>
            <a:r>
              <a:rPr lang="en-US" sz="1400" dirty="0" err="1">
                <a:solidFill>
                  <a:schemeClr val="accent4">
                    <a:lumMod val="75000"/>
                  </a:schemeClr>
                </a:solidFill>
                <a:latin typeface="Consolas" panose="020B0609020204030204" pitchFamily="49" charset="0"/>
              </a:rPr>
              <a:t>DataFrame</a:t>
            </a:r>
            <a:r>
              <a:rPr lang="en-US" sz="1400" dirty="0">
                <a:solidFill>
                  <a:schemeClr val="accent4">
                    <a:lumMod val="75000"/>
                  </a:schemeClr>
                </a:solidFill>
                <a:latin typeface="Consolas" panose="020B0609020204030204" pitchFamily="49" charset="0"/>
              </a:rPr>
              <a:t> as a temporary table. Temp tables exist only during lifetime of this </a:t>
            </a:r>
            <a:r>
              <a:rPr lang="en-US" sz="1400" dirty="0" err="1">
                <a:solidFill>
                  <a:schemeClr val="accent4">
                    <a:lumMod val="75000"/>
                  </a:schemeClr>
                </a:solidFill>
                <a:latin typeface="Consolas" panose="020B0609020204030204" pitchFamily="49" charset="0"/>
              </a:rPr>
              <a:t>SQLContext</a:t>
            </a:r>
            <a:r>
              <a:rPr lang="en-US" sz="1400" dirty="0">
                <a:solidFill>
                  <a:schemeClr val="accent4">
                    <a:lumMod val="75000"/>
                  </a:schemeClr>
                </a:solidFill>
                <a:latin typeface="Consolas" panose="020B0609020204030204" pitchFamily="49" charset="0"/>
              </a:rPr>
              <a:t> instance.</a:t>
            </a:r>
          </a:p>
          <a:p>
            <a:pPr marL="112692" lvl="1" indent="0">
              <a:lnSpc>
                <a:spcPct val="100000"/>
              </a:lnSpc>
              <a:spcBef>
                <a:spcPts val="0"/>
              </a:spcBef>
              <a:spcAft>
                <a:spcPts val="1224"/>
              </a:spcAft>
              <a:buNone/>
            </a:pPr>
            <a:r>
              <a:rPr lang="en-US" sz="1400" dirty="0">
                <a:solidFill>
                  <a:schemeClr val="tx1">
                    <a:lumMod val="75000"/>
                    <a:lumOff val="25000"/>
                  </a:schemeClr>
                </a:solidFill>
                <a:latin typeface="Consolas" panose="020B0609020204030204" pitchFamily="49" charset="0"/>
              </a:rPr>
              <a:t> </a:t>
            </a: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solidFill>
                  <a:schemeClr val="tx1">
                    <a:lumMod val="75000"/>
                    <a:lumOff val="25000"/>
                  </a:schemeClr>
                </a:solidFill>
                <a:latin typeface="Consolas" panose="020B0609020204030204" pitchFamily="49" charset="0"/>
              </a:rPr>
              <a:t> usertable = sqlContext.registerDataFrameAsTable(df, “UserTable”) </a:t>
            </a:r>
          </a:p>
          <a:p>
            <a:pPr marL="112692" lvl="1" indent="0">
              <a:lnSpc>
                <a:spcPct val="100000"/>
              </a:lnSpc>
              <a:spcBef>
                <a:spcPts val="612"/>
              </a:spcBef>
              <a:spcAft>
                <a:spcPts val="0"/>
              </a:spcAft>
              <a:buNone/>
            </a:pPr>
            <a:r>
              <a:rPr lang="en-US" sz="1400" dirty="0">
                <a:solidFill>
                  <a:schemeClr val="accent4">
                    <a:lumMod val="75000"/>
                  </a:schemeClr>
                </a:solidFill>
                <a:latin typeface="Consolas" panose="020B0609020204030204" pitchFamily="49" charset="0"/>
              </a:rPr>
              <a:t>// Alternatively, execute a SQL query on the table. The query returns a DataFrame. </a:t>
            </a:r>
          </a:p>
          <a:p>
            <a:pPr marL="112692" lvl="1" indent="0">
              <a:lnSpc>
                <a:spcPct val="100000"/>
              </a:lnSpc>
              <a:spcBef>
                <a:spcPts val="0"/>
              </a:spcBef>
              <a:spcAft>
                <a:spcPts val="1224"/>
              </a:spcAft>
              <a:buNone/>
            </a:pP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solidFill>
                  <a:schemeClr val="accent4"/>
                </a:solidFill>
                <a:latin typeface="Consolas" panose="020B0609020204030204" pitchFamily="49" charset="0"/>
              </a:rPr>
              <a:t> </a:t>
            </a:r>
            <a:r>
              <a:rPr lang="en-US" sz="1400" dirty="0">
                <a:solidFill>
                  <a:schemeClr val="tx1">
                    <a:lumMod val="75000"/>
                    <a:lumOff val="25000"/>
                  </a:schemeClr>
                </a:solidFill>
                <a:latin typeface="Consolas" panose="020B0609020204030204" pitchFamily="49" charset="0"/>
              </a:rPr>
              <a:t>teenagers</a:t>
            </a:r>
            <a:r>
              <a:rPr lang="en-US" sz="1400" dirty="0">
                <a:solidFill>
                  <a:schemeClr val="accent4"/>
                </a:solidFill>
                <a:latin typeface="Consolas" panose="020B0609020204030204" pitchFamily="49" charset="0"/>
              </a:rPr>
              <a:t> </a:t>
            </a:r>
            <a:r>
              <a:rPr lang="en-US" sz="1400" dirty="0">
                <a:solidFill>
                  <a:schemeClr val="tx1">
                    <a:lumMod val="75000"/>
                    <a:lumOff val="25000"/>
                  </a:schemeClr>
                </a:solidFill>
                <a:latin typeface="Consolas" panose="020B0609020204030204" pitchFamily="49" charset="0"/>
              </a:rPr>
              <a:t>= sqlContext.sql(“select Age as Years from UserTable where age &gt; 13 and age &lt;= 19”) </a:t>
            </a:r>
          </a:p>
        </p:txBody>
      </p:sp>
      <p:pic>
        <p:nvPicPr>
          <p:cNvPr id="4098" name="Picture 2" descr="http://a3.mzstatic.com/us/r30/Purple5/v4/44/a5/81/44a58193-6780-1e38-2ee0-874f8ddf7bdc/icon256-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133" y="5121951"/>
            <a:ext cx="996642" cy="996642"/>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518141" y="5136001"/>
            <a:ext cx="1336266" cy="968541"/>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b="1" dirty="0">
                <a:solidFill>
                  <a:schemeClr val="bg1"/>
                </a:solidFill>
                <a:latin typeface="+mj-lt"/>
                <a:ea typeface="Segoe UI" pitchFamily="34" charset="0"/>
                <a:cs typeface="Segoe UI" pitchFamily="34" charset="0"/>
              </a:rPr>
              <a:t>DataFrame</a:t>
            </a:r>
          </a:p>
        </p:txBody>
      </p:sp>
      <p:pic>
        <p:nvPicPr>
          <p:cNvPr id="4100" name="Picture 4" descr="http://www.clarity-ventures.com/portals/0/images/resources/custom-surveys-poll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1618" y="5086948"/>
            <a:ext cx="1010562" cy="101056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0400044" y="5136001"/>
            <a:ext cx="1407827" cy="968541"/>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b="1" dirty="0">
                <a:solidFill>
                  <a:schemeClr val="bg1"/>
                </a:solidFill>
                <a:latin typeface="+mj-lt"/>
                <a:ea typeface="Segoe UI" pitchFamily="34" charset="0"/>
                <a:cs typeface="Segoe UI" pitchFamily="34" charset="0"/>
              </a:rPr>
              <a:t>DataFrame</a:t>
            </a:r>
          </a:p>
        </p:txBody>
      </p:sp>
      <p:cxnSp>
        <p:nvCxnSpPr>
          <p:cNvPr id="11" name="Straight Arrow Connector 10"/>
          <p:cNvCxnSpPr/>
          <p:nvPr/>
        </p:nvCxnSpPr>
        <p:spPr>
          <a:xfrm flipV="1">
            <a:off x="1682614" y="5620270"/>
            <a:ext cx="1739760"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20479" y="5620271"/>
            <a:ext cx="1947894" cy="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317947" y="5592228"/>
            <a:ext cx="1932327"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11151" y="5223653"/>
            <a:ext cx="932603" cy="450223"/>
          </a:xfrm>
          <a:prstGeom prst="rect">
            <a:avLst/>
          </a:prstGeom>
          <a:noFill/>
        </p:spPr>
        <p:txBody>
          <a:bodyPr wrap="none" lIns="186521" tIns="149217" rIns="186521" bIns="149217" rtlCol="0" anchor="ctr">
            <a:noAutofit/>
          </a:bodyPr>
          <a:lstStyle/>
          <a:p>
            <a:pPr algn="ctr">
              <a:lnSpc>
                <a:spcPct val="90000"/>
              </a:lnSpc>
              <a:spcAft>
                <a:spcPts val="612"/>
              </a:spcAft>
            </a:pPr>
            <a:r>
              <a:rPr lang="en-US" sz="1400" dirty="0">
                <a:solidFill>
                  <a:schemeClr val="tx2"/>
                </a:solidFill>
              </a:rPr>
              <a:t>JSON file</a:t>
            </a:r>
          </a:p>
        </p:txBody>
      </p:sp>
      <p:sp>
        <p:nvSpPr>
          <p:cNvPr id="23" name="TextBox 22"/>
          <p:cNvSpPr txBox="1"/>
          <p:nvPr/>
        </p:nvSpPr>
        <p:spPr>
          <a:xfrm>
            <a:off x="5048509" y="5223653"/>
            <a:ext cx="1947033" cy="450223"/>
          </a:xfrm>
          <a:prstGeom prst="rect">
            <a:avLst/>
          </a:prstGeom>
          <a:noFill/>
        </p:spPr>
        <p:txBody>
          <a:bodyPr wrap="none" lIns="186521" tIns="149217" rIns="186521" bIns="149217" rtlCol="0" anchor="ctr">
            <a:noAutofit/>
          </a:bodyPr>
          <a:lstStyle/>
          <a:p>
            <a:pPr algn="ctr">
              <a:lnSpc>
                <a:spcPct val="90000"/>
              </a:lnSpc>
              <a:spcAft>
                <a:spcPts val="612"/>
              </a:spcAft>
            </a:pPr>
            <a:r>
              <a:rPr lang="en-US" sz="1400" dirty="0">
                <a:solidFill>
                  <a:schemeClr val="tx2"/>
                </a:solidFill>
              </a:rPr>
              <a:t>Register </a:t>
            </a:r>
            <a:r>
              <a:rPr lang="en-US" sz="1400" dirty="0" err="1">
                <a:solidFill>
                  <a:schemeClr val="tx2"/>
                </a:solidFill>
              </a:rPr>
              <a:t>DataFrame</a:t>
            </a:r>
            <a:r>
              <a:rPr lang="en-US" sz="1400" dirty="0">
                <a:solidFill>
                  <a:schemeClr val="tx2"/>
                </a:solidFill>
              </a:rPr>
              <a:t> as table</a:t>
            </a:r>
          </a:p>
        </p:txBody>
      </p:sp>
      <p:sp>
        <p:nvSpPr>
          <p:cNvPr id="24" name="TextBox 23"/>
          <p:cNvSpPr txBox="1"/>
          <p:nvPr/>
        </p:nvSpPr>
        <p:spPr>
          <a:xfrm>
            <a:off x="8794816" y="5223653"/>
            <a:ext cx="907923" cy="450223"/>
          </a:xfrm>
          <a:prstGeom prst="rect">
            <a:avLst/>
          </a:prstGeom>
          <a:noFill/>
        </p:spPr>
        <p:txBody>
          <a:bodyPr wrap="none" lIns="186521" tIns="149217" rIns="186521" bIns="149217" rtlCol="0" anchor="ctr">
            <a:noAutofit/>
          </a:bodyPr>
          <a:lstStyle/>
          <a:p>
            <a:pPr algn="ctr">
              <a:lnSpc>
                <a:spcPct val="90000"/>
              </a:lnSpc>
              <a:spcAft>
                <a:spcPts val="612"/>
              </a:spcAft>
            </a:pPr>
            <a:r>
              <a:rPr lang="en-US" sz="1428" dirty="0">
                <a:solidFill>
                  <a:schemeClr val="tx2"/>
                </a:solidFill>
              </a:rPr>
              <a:t> </a:t>
            </a:r>
            <a:r>
              <a:rPr lang="en-US" sz="1400" dirty="0">
                <a:solidFill>
                  <a:schemeClr val="tx2"/>
                </a:solidFill>
              </a:rPr>
              <a:t>SQL query</a:t>
            </a:r>
          </a:p>
        </p:txBody>
      </p:sp>
    </p:spTree>
    <p:extLst>
      <p:ext uri="{BB962C8B-B14F-4D97-AF65-F5344CB8AC3E}">
        <p14:creationId xmlns:p14="http://schemas.microsoft.com/office/powerpoint/2010/main" val="384502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Hive tables</a:t>
            </a:r>
          </a:p>
        </p:txBody>
      </p:sp>
      <p:sp>
        <p:nvSpPr>
          <p:cNvPr id="4" name="TextBox 3"/>
          <p:cNvSpPr txBox="1"/>
          <p:nvPr/>
        </p:nvSpPr>
        <p:spPr>
          <a:xfrm>
            <a:off x="0" y="1238495"/>
            <a:ext cx="11340337" cy="466731"/>
          </a:xfrm>
          <a:prstGeom prst="rect">
            <a:avLst/>
          </a:prstGeom>
          <a:noFill/>
          <a:ln>
            <a:noFill/>
          </a:ln>
        </p:spPr>
        <p:txBody>
          <a:bodyPr wrap="square" lIns="36576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dirty="0">
                <a:solidFill>
                  <a:srgbClr val="CB3B1D"/>
                </a:solidFill>
                <a:latin typeface="+mj-lt"/>
              </a:rPr>
              <a:t>Spark SQL also supports reading and writing data stored in </a:t>
            </a:r>
            <a:r>
              <a:rPr lang="en-US" b="1" dirty="0">
                <a:solidFill>
                  <a:srgbClr val="CB3B1D"/>
                </a:solidFill>
                <a:latin typeface="+mj-lt"/>
              </a:rPr>
              <a:t>Apache Hive</a:t>
            </a:r>
            <a:r>
              <a:rPr lang="en-US" sz="2040" dirty="0">
                <a:solidFill>
                  <a:srgbClr val="CB3B1D"/>
                </a:solidFill>
                <a:latin typeface="+mj-lt"/>
              </a:rPr>
              <a:t>.</a:t>
            </a:r>
          </a:p>
        </p:txBody>
      </p:sp>
      <p:sp>
        <p:nvSpPr>
          <p:cNvPr id="6" name="TextBox 5"/>
          <p:cNvSpPr txBox="1"/>
          <p:nvPr/>
        </p:nvSpPr>
        <p:spPr>
          <a:xfrm>
            <a:off x="2103437" y="2443128"/>
            <a:ext cx="8229600" cy="2108269"/>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0"/>
              </a:spcAft>
              <a:buNone/>
            </a:pPr>
            <a:r>
              <a:rPr lang="en-US" sz="1400" dirty="0">
                <a:solidFill>
                  <a:schemeClr val="accent4">
                    <a:lumMod val="75000"/>
                  </a:schemeClr>
                </a:solidFill>
                <a:latin typeface="Consolas" panose="020B0609020204030204" pitchFamily="49" charset="0"/>
              </a:rPr>
              <a:t>// Create a </a:t>
            </a:r>
            <a:r>
              <a:rPr lang="en-US" sz="1400" dirty="0" err="1">
                <a:solidFill>
                  <a:schemeClr val="accent4">
                    <a:lumMod val="75000"/>
                  </a:schemeClr>
                </a:solidFill>
                <a:latin typeface="Consolas" panose="020B0609020204030204" pitchFamily="49" charset="0"/>
              </a:rPr>
              <a:t>HiveContext</a:t>
            </a:r>
            <a:r>
              <a:rPr lang="en-US" sz="1400" dirty="0">
                <a:solidFill>
                  <a:schemeClr val="accent4">
                    <a:lumMod val="75000"/>
                  </a:schemeClr>
                </a:solidFill>
                <a:latin typeface="Consolas" panose="020B0609020204030204" pitchFamily="49" charset="0"/>
              </a:rPr>
              <a:t>, which is derived from </a:t>
            </a:r>
            <a:r>
              <a:rPr lang="en-US" sz="1400" dirty="0" err="1">
                <a:solidFill>
                  <a:schemeClr val="accent4">
                    <a:lumMod val="75000"/>
                  </a:schemeClr>
                </a:solidFill>
                <a:latin typeface="Consolas" panose="020B0609020204030204" pitchFamily="49" charset="0"/>
              </a:rPr>
              <a:t>SQLContext</a:t>
            </a:r>
            <a:r>
              <a:rPr lang="en-US" sz="1400" dirty="0">
                <a:solidFill>
                  <a:schemeClr val="accent4">
                    <a:lumMod val="75000"/>
                  </a:schemeClr>
                </a:solidFill>
                <a:latin typeface="Consolas" panose="020B0609020204030204" pitchFamily="49" charset="0"/>
              </a:rPr>
              <a:t>.</a:t>
            </a:r>
            <a:br>
              <a:rPr lang="en-US" sz="1400" dirty="0">
                <a:solidFill>
                  <a:schemeClr val="accent4">
                    <a:lumMod val="75000"/>
                  </a:schemeClr>
                </a:solidFill>
                <a:latin typeface="Consolas" panose="020B0609020204030204" pitchFamily="49" charset="0"/>
              </a:rPr>
            </a:br>
            <a:r>
              <a:rPr lang="en-US" sz="1400" dirty="0">
                <a:solidFill>
                  <a:schemeClr val="accent4"/>
                </a:solidFill>
                <a:latin typeface="Consolas" panose="020B0609020204030204" pitchFamily="49" charset="0"/>
              </a:rPr>
              <a:t>&gt;&gt;&gt; </a:t>
            </a:r>
            <a:r>
              <a:rPr lang="en-US" sz="1400" dirty="0">
                <a:solidFill>
                  <a:schemeClr val="accent2"/>
                </a:solidFill>
                <a:latin typeface="Consolas" panose="020B0609020204030204" pitchFamily="49" charset="0"/>
              </a:rPr>
              <a:t>val</a:t>
            </a:r>
            <a:r>
              <a:rPr lang="en-US" sz="1400" dirty="0">
                <a:solidFill>
                  <a:schemeClr val="tx1">
                    <a:lumMod val="75000"/>
                    <a:lumOff val="25000"/>
                  </a:schemeClr>
                </a:solidFill>
                <a:latin typeface="Consolas" panose="020B0609020204030204" pitchFamily="49" charset="0"/>
              </a:rPr>
              <a:t> sqlContext = new org.apache.spark.sql.hive.</a:t>
            </a:r>
            <a:r>
              <a:rPr lang="en-US" sz="1400" dirty="0">
                <a:solidFill>
                  <a:schemeClr val="accent1">
                    <a:lumMod val="75000"/>
                  </a:schemeClr>
                </a:solidFill>
                <a:latin typeface="Consolas" panose="020B0609020204030204" pitchFamily="49" charset="0"/>
              </a:rPr>
              <a:t>HiveContex</a:t>
            </a:r>
            <a:r>
              <a:rPr lang="en-US" sz="1400" dirty="0">
                <a:solidFill>
                  <a:schemeClr val="tx1">
                    <a:lumMod val="75000"/>
                    <a:lumOff val="25000"/>
                  </a:schemeClr>
                </a:solidFill>
                <a:latin typeface="Consolas" panose="020B0609020204030204" pitchFamily="49" charset="0"/>
              </a:rPr>
              <a:t>t(sc)</a:t>
            </a:r>
          </a:p>
          <a:p>
            <a:pPr marL="112692" lvl="1" indent="0">
              <a:lnSpc>
                <a:spcPct val="100000"/>
              </a:lnSpc>
              <a:spcBef>
                <a:spcPts val="612"/>
              </a:spcBef>
              <a:spcAft>
                <a:spcPts val="0"/>
              </a:spcAft>
              <a:buNone/>
            </a:pPr>
            <a:r>
              <a:rPr lang="en-US" sz="1400" dirty="0">
                <a:solidFill>
                  <a:schemeClr val="accent4"/>
                </a:solidFill>
                <a:latin typeface="Consolas" panose="020B0609020204030204" pitchFamily="49" charset="0"/>
              </a:rPr>
              <a:t>&gt;&gt;&gt; </a:t>
            </a:r>
            <a:r>
              <a:rPr lang="en-US" sz="1400" dirty="0">
                <a:solidFill>
                  <a:schemeClr val="tx1">
                    <a:lumMod val="75000"/>
                    <a:lumOff val="25000"/>
                  </a:schemeClr>
                </a:solidFill>
                <a:latin typeface="Consolas" panose="020B0609020204030204" pitchFamily="49" charset="0"/>
              </a:rPr>
              <a:t>sqlContext.sql("</a:t>
            </a:r>
            <a:r>
              <a:rPr lang="en-US" sz="1400" dirty="0">
                <a:solidFill>
                  <a:schemeClr val="accent1">
                    <a:lumMod val="60000"/>
                    <a:lumOff val="40000"/>
                  </a:schemeClr>
                </a:solidFill>
                <a:latin typeface="Consolas" panose="020B0609020204030204" pitchFamily="49" charset="0"/>
              </a:rPr>
              <a:t>CREATE TABLE IF NOT EXISTS UserTable (key INT, value STRING</a:t>
            </a:r>
            <a:r>
              <a:rPr lang="en-US" sz="1400" dirty="0">
                <a:solidFill>
                  <a:schemeClr val="tx1">
                    <a:lumMod val="75000"/>
                    <a:lumOff val="25000"/>
                  </a:schemeClr>
                </a:solidFill>
                <a:latin typeface="Consolas" panose="020B0609020204030204" pitchFamily="49" charset="0"/>
              </a:rPr>
              <a:t>)")</a:t>
            </a:r>
          </a:p>
          <a:p>
            <a:pPr marL="112692" lvl="1" indent="0">
              <a:lnSpc>
                <a:spcPct val="100000"/>
              </a:lnSpc>
              <a:spcBef>
                <a:spcPts val="612"/>
              </a:spcBef>
              <a:spcAft>
                <a:spcPts val="0"/>
              </a:spcAft>
              <a:buNone/>
            </a:pPr>
            <a:r>
              <a:rPr lang="en-US" sz="1400" dirty="0">
                <a:solidFill>
                  <a:schemeClr val="accent4"/>
                </a:solidFill>
                <a:latin typeface="Consolas" panose="020B0609020204030204" pitchFamily="49" charset="0"/>
              </a:rPr>
              <a:t>&gt;&gt;&gt; </a:t>
            </a:r>
            <a:r>
              <a:rPr lang="en-US" sz="1400" dirty="0">
                <a:solidFill>
                  <a:schemeClr val="tx1">
                    <a:lumMod val="75000"/>
                    <a:lumOff val="25000"/>
                  </a:schemeClr>
                </a:solidFill>
                <a:latin typeface="Consolas" panose="020B0609020204030204" pitchFamily="49" charset="0"/>
              </a:rPr>
              <a:t>sqlContext.sql("</a:t>
            </a:r>
            <a:r>
              <a:rPr lang="en-US" sz="1400" dirty="0">
                <a:solidFill>
                  <a:schemeClr val="accent1">
                    <a:lumMod val="60000"/>
                    <a:lumOff val="40000"/>
                  </a:schemeClr>
                </a:solidFill>
                <a:latin typeface="Consolas" panose="020B0609020204030204" pitchFamily="49" charset="0"/>
              </a:rPr>
              <a:t>LOAD DATA LOCAL INPATH ‘user.txt' INTO TABLE UserTable</a:t>
            </a:r>
            <a:r>
              <a:rPr lang="en-US" sz="1400" dirty="0">
                <a:solidFill>
                  <a:schemeClr val="tx1">
                    <a:lumMod val="75000"/>
                    <a:lumOff val="25000"/>
                  </a:schemeClr>
                </a:solidFill>
                <a:latin typeface="Consolas" panose="020B0609020204030204" pitchFamily="49" charset="0"/>
              </a:rPr>
              <a:t>")</a:t>
            </a:r>
          </a:p>
          <a:p>
            <a:pPr marL="112692" lvl="1" indent="0">
              <a:lnSpc>
                <a:spcPct val="100000"/>
              </a:lnSpc>
              <a:spcBef>
                <a:spcPts val="612"/>
              </a:spcBef>
              <a:spcAft>
                <a:spcPts val="0"/>
              </a:spcAft>
              <a:buNone/>
            </a:pPr>
            <a:r>
              <a:rPr lang="en-US" sz="1400" dirty="0">
                <a:solidFill>
                  <a:schemeClr val="accent4">
                    <a:lumMod val="75000"/>
                  </a:schemeClr>
                </a:solidFill>
                <a:latin typeface="Consolas" panose="020B0609020204030204" pitchFamily="49" charset="0"/>
              </a:rPr>
              <a:t>// Queries are expressed in </a:t>
            </a:r>
            <a:r>
              <a:rPr lang="en-US" sz="1400" dirty="0" err="1">
                <a:solidFill>
                  <a:schemeClr val="accent4">
                    <a:lumMod val="75000"/>
                  </a:schemeClr>
                </a:solidFill>
                <a:latin typeface="Consolas" panose="020B0609020204030204" pitchFamily="49" charset="0"/>
              </a:rPr>
              <a:t>HiveQL</a:t>
            </a:r>
            <a:r>
              <a:rPr lang="en-US" sz="1400" dirty="0">
                <a:solidFill>
                  <a:schemeClr val="accent4">
                    <a:lumMod val="75000"/>
                  </a:schemeClr>
                </a:solidFill>
                <a:latin typeface="Consolas" panose="020B0609020204030204" pitchFamily="49" charset="0"/>
              </a:rPr>
              <a:t>.</a:t>
            </a:r>
          </a:p>
          <a:p>
            <a:pPr marL="112692" lvl="1" indent="0">
              <a:lnSpc>
                <a:spcPct val="100000"/>
              </a:lnSpc>
              <a:spcBef>
                <a:spcPts val="0"/>
              </a:spcBef>
              <a:spcAft>
                <a:spcPts val="1224"/>
              </a:spcAft>
              <a:buNone/>
            </a:pPr>
            <a:r>
              <a:rPr lang="en-US" sz="1400" dirty="0">
                <a:solidFill>
                  <a:schemeClr val="accent4"/>
                </a:solidFill>
                <a:latin typeface="Consolas" panose="020B0609020204030204" pitchFamily="49" charset="0"/>
              </a:rPr>
              <a:t>&gt;&gt;&gt; </a:t>
            </a:r>
            <a:r>
              <a:rPr lang="en-US" sz="1400" dirty="0">
                <a:solidFill>
                  <a:schemeClr val="accent2">
                    <a:lumMod val="75000"/>
                  </a:schemeClr>
                </a:solidFill>
                <a:latin typeface="Consolas" panose="020B0609020204030204" pitchFamily="49" charset="0"/>
              </a:rPr>
              <a:t>val</a:t>
            </a:r>
            <a:r>
              <a:rPr lang="en-US" sz="1400" dirty="0">
                <a:solidFill>
                  <a:schemeClr val="accent4"/>
                </a:solidFill>
                <a:latin typeface="Consolas" panose="020B0609020204030204" pitchFamily="49" charset="0"/>
              </a:rPr>
              <a:t> </a:t>
            </a:r>
            <a:r>
              <a:rPr lang="en-US" sz="1400" dirty="0">
                <a:solidFill>
                  <a:schemeClr val="tx1">
                    <a:lumMod val="75000"/>
                    <a:lumOff val="25000"/>
                  </a:schemeClr>
                </a:solidFill>
                <a:latin typeface="Consolas" panose="020B0609020204030204" pitchFamily="49" charset="0"/>
              </a:rPr>
              <a:t>df =</a:t>
            </a:r>
            <a:r>
              <a:rPr lang="en-US" sz="1400" dirty="0">
                <a:solidFill>
                  <a:schemeClr val="accent4"/>
                </a:solidFill>
                <a:latin typeface="Consolas" panose="020B0609020204030204" pitchFamily="49" charset="0"/>
              </a:rPr>
              <a:t> </a:t>
            </a:r>
            <a:r>
              <a:rPr lang="en-US" sz="1400" dirty="0">
                <a:solidFill>
                  <a:schemeClr val="tx1">
                    <a:lumMod val="75000"/>
                    <a:lumOff val="25000"/>
                  </a:schemeClr>
                </a:solidFill>
                <a:latin typeface="Consolas" panose="020B0609020204030204" pitchFamily="49" charset="0"/>
              </a:rPr>
              <a:t>sqlContext.sql("</a:t>
            </a:r>
            <a:r>
              <a:rPr lang="en-US" sz="1400" dirty="0">
                <a:solidFill>
                  <a:schemeClr val="accent1">
                    <a:lumMod val="60000"/>
                    <a:lumOff val="40000"/>
                  </a:schemeClr>
                </a:solidFill>
                <a:latin typeface="Consolas" panose="020B0609020204030204" pitchFamily="49" charset="0"/>
              </a:rPr>
              <a:t>FROM UserTable SELECT Name, Age</a:t>
            </a:r>
            <a:r>
              <a:rPr lang="en-US" sz="1400" dirty="0">
                <a:solidFill>
                  <a:schemeClr val="tx1">
                    <a:lumMod val="75000"/>
                    <a:lumOff val="25000"/>
                  </a:schemeClr>
                </a:solidFill>
                <a:latin typeface="Consolas" panose="020B0609020204030204" pitchFamily="49" charset="0"/>
              </a:rPr>
              <a:t>")</a:t>
            </a:r>
          </a:p>
        </p:txBody>
      </p:sp>
    </p:spTree>
    <p:extLst>
      <p:ext uri="{BB962C8B-B14F-4D97-AF65-F5344CB8AC3E}">
        <p14:creationId xmlns:p14="http://schemas.microsoft.com/office/powerpoint/2010/main" val="3714151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Hive tables</a:t>
            </a:r>
          </a:p>
        </p:txBody>
      </p:sp>
    </p:spTree>
    <p:extLst>
      <p:ext uri="{BB962C8B-B14F-4D97-AF65-F5344CB8AC3E}">
        <p14:creationId xmlns:p14="http://schemas.microsoft.com/office/powerpoint/2010/main" val="1884388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8939" b="51349"/>
          <a:stretch/>
        </p:blipFill>
        <p:spPr>
          <a:xfrm>
            <a:off x="960437" y="1856211"/>
            <a:ext cx="10515600" cy="3282103"/>
          </a:xfrm>
          <a:prstGeom prst="rect">
            <a:avLst/>
          </a:prstGeom>
          <a:ln w="63500">
            <a:solidFill>
              <a:srgbClr val="DC3C00"/>
            </a:solidFill>
          </a:ln>
        </p:spPr>
      </p:pic>
      <p:sp>
        <p:nvSpPr>
          <p:cNvPr id="4" name="Rectangle 3"/>
          <p:cNvSpPr/>
          <p:nvPr/>
        </p:nvSpPr>
        <p:spPr bwMode="auto">
          <a:xfrm>
            <a:off x="10339388" y="2003798"/>
            <a:ext cx="1397687" cy="5679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651244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046714"/>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A unified framework</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Apache Spark and Hadoop</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Performance and architecture</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Use cases</a:t>
            </a: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46633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681" b="16715"/>
          <a:stretch/>
        </p:blipFill>
        <p:spPr>
          <a:xfrm>
            <a:off x="960438" y="479425"/>
            <a:ext cx="10515600" cy="5587546"/>
          </a:xfrm>
          <a:prstGeom prst="rect">
            <a:avLst/>
          </a:prstGeom>
          <a:ln w="63500">
            <a:solidFill>
              <a:srgbClr val="DC3C00"/>
            </a:solidFill>
          </a:ln>
        </p:spPr>
      </p:pic>
      <p:sp>
        <p:nvSpPr>
          <p:cNvPr id="4" name="Rectangle 3"/>
          <p:cNvSpPr/>
          <p:nvPr/>
        </p:nvSpPr>
        <p:spPr bwMode="auto">
          <a:xfrm>
            <a:off x="1865083" y="5389507"/>
            <a:ext cx="2188302" cy="206075"/>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148566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1717" b="4930"/>
          <a:stretch/>
        </p:blipFill>
        <p:spPr>
          <a:xfrm>
            <a:off x="960438" y="479425"/>
            <a:ext cx="10515600" cy="5860472"/>
          </a:xfrm>
          <a:prstGeom prst="rect">
            <a:avLst/>
          </a:prstGeom>
          <a:ln w="63500">
            <a:solidFill>
              <a:srgbClr val="DC3C00"/>
            </a:solidFill>
          </a:ln>
        </p:spPr>
      </p:pic>
    </p:spTree>
    <p:extLst>
      <p:ext uri="{BB962C8B-B14F-4D97-AF65-F5344CB8AC3E}">
        <p14:creationId xmlns:p14="http://schemas.microsoft.com/office/powerpoint/2010/main" val="2630105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17362"/>
          <a:stretch/>
        </p:blipFill>
        <p:spPr>
          <a:xfrm>
            <a:off x="960437" y="479425"/>
            <a:ext cx="10515600" cy="4332186"/>
          </a:xfrm>
          <a:prstGeom prst="rect">
            <a:avLst/>
          </a:prstGeom>
          <a:ln w="63500">
            <a:solidFill>
              <a:srgbClr val="DC3C00"/>
            </a:solidFill>
          </a:ln>
        </p:spPr>
      </p:pic>
    </p:spTree>
    <p:extLst>
      <p:ext uri="{BB962C8B-B14F-4D97-AF65-F5344CB8AC3E}">
        <p14:creationId xmlns:p14="http://schemas.microsoft.com/office/powerpoint/2010/main" val="3698007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7" y="479425"/>
            <a:ext cx="10515600" cy="5207652"/>
          </a:xfrm>
          <a:prstGeom prst="rect">
            <a:avLst/>
          </a:prstGeom>
          <a:ln w="63500">
            <a:solidFill>
              <a:srgbClr val="DC3C00"/>
            </a:solidFill>
          </a:ln>
        </p:spPr>
      </p:pic>
    </p:spTree>
    <p:extLst>
      <p:ext uri="{BB962C8B-B14F-4D97-AF65-F5344CB8AC3E}">
        <p14:creationId xmlns:p14="http://schemas.microsoft.com/office/powerpoint/2010/main" val="4152444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9274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Hands-on lab</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Running interactive Spark SQL queries with </a:t>
            </a:r>
            <a:r>
              <a:rPr lang="en-US" dirty="0" err="1"/>
              <a:t>Jupyter</a:t>
            </a:r>
            <a:endParaRPr lang="en-US" dirty="0"/>
          </a:p>
        </p:txBody>
      </p:sp>
    </p:spTree>
    <p:extLst>
      <p:ext uri="{BB962C8B-B14F-4D97-AF65-F5344CB8AC3E}">
        <p14:creationId xmlns:p14="http://schemas.microsoft.com/office/powerpoint/2010/main" val="503481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47872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Hands-on lab</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Working with Hive and Power BI in Apache Spark</a:t>
            </a:r>
          </a:p>
        </p:txBody>
      </p:sp>
    </p:spTree>
    <p:extLst>
      <p:ext uri="{BB962C8B-B14F-4D97-AF65-F5344CB8AC3E}">
        <p14:creationId xmlns:p14="http://schemas.microsoft.com/office/powerpoint/2010/main" val="3252518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09776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6" name="Rectangle 5"/>
          <p:cNvSpPr/>
          <p:nvPr/>
        </p:nvSpPr>
        <p:spPr bwMode="ltGray">
          <a:xfrm>
            <a:off x="274703" y="296863"/>
            <a:ext cx="5486400" cy="5486400"/>
          </a:xfrm>
          <a:prstGeom prst="rect">
            <a:avLst/>
          </a:prstGeom>
          <a:solidFill>
            <a:srgbClr val="DC3C0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3" name="Title 2"/>
          <p:cNvSpPr>
            <a:spLocks noGrp="1"/>
          </p:cNvSpPr>
          <p:nvPr>
            <p:ph type="title"/>
          </p:nvPr>
        </p:nvSpPr>
        <p:spPr/>
        <p:txBody>
          <a:bodyPr/>
          <a:lstStyle/>
          <a:p>
            <a:r>
              <a:rPr lang="en-US" dirty="0"/>
              <a:t>Big Data: Apache Spark  wrap-up</a:t>
            </a:r>
          </a:p>
        </p:txBody>
      </p:sp>
      <p:pic>
        <p:nvPicPr>
          <p:cNvPr id="8" name="Picture 7"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txBox="1">
            <a:spLocks/>
          </p:cNvSpPr>
          <p:nvPr/>
        </p:nvSpPr>
        <p:spPr>
          <a:xfrm>
            <a:off x="276540" y="4450258"/>
            <a:ext cx="5197379" cy="1018969"/>
          </a:xfrm>
          <a:prstGeom prst="rect">
            <a:avLst/>
          </a:prstGeom>
        </p:spPr>
        <p:txBody>
          <a:bodyPr lIns="18288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Speaker name</a:t>
            </a:r>
          </a:p>
        </p:txBody>
      </p:sp>
    </p:spTree>
    <p:extLst>
      <p:ext uri="{BB962C8B-B14F-4D97-AF65-F5344CB8AC3E}">
        <p14:creationId xmlns:p14="http://schemas.microsoft.com/office/powerpoint/2010/main" val="2977500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A unified framework</a:t>
            </a:r>
          </a:p>
        </p:txBody>
      </p:sp>
    </p:spTree>
    <p:extLst>
      <p:ext uri="{BB962C8B-B14F-4D97-AF65-F5344CB8AC3E}">
        <p14:creationId xmlns:p14="http://schemas.microsoft.com/office/powerpoint/2010/main" val="78931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293" y="0"/>
            <a:ext cx="12481424" cy="6994525"/>
          </a:xfrm>
          <a:prstGeom prst="rect">
            <a:avLst/>
          </a:prstGeom>
        </p:spPr>
      </p:pic>
      <p:sp>
        <p:nvSpPr>
          <p:cNvPr id="6" name="Rectangle 5"/>
          <p:cNvSpPr/>
          <p:nvPr/>
        </p:nvSpPr>
        <p:spPr bwMode="auto">
          <a:xfrm>
            <a:off x="0" y="-11430"/>
            <a:ext cx="5669280" cy="700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19292" y="2125663"/>
            <a:ext cx="5197962" cy="3780522"/>
          </a:xfrm>
        </p:spPr>
        <p:txBody>
          <a:bodyPr lIns="457200"/>
          <a:lstStyle/>
          <a:p>
            <a:pPr>
              <a:lnSpc>
                <a:spcPct val="100000"/>
              </a:lnSpc>
              <a:spcBef>
                <a:spcPts val="1000"/>
              </a:spcBef>
            </a:pPr>
            <a:r>
              <a:rPr lang="en-US" sz="2400" dirty="0"/>
              <a:t>Apache Spark overview</a:t>
            </a:r>
          </a:p>
          <a:p>
            <a:pPr>
              <a:lnSpc>
                <a:spcPct val="100000"/>
              </a:lnSpc>
              <a:spcBef>
                <a:spcPts val="1000"/>
              </a:spcBef>
            </a:pPr>
            <a:r>
              <a:rPr lang="en-US" sz="2400" dirty="0"/>
              <a:t>Working with RDDs</a:t>
            </a:r>
          </a:p>
          <a:p>
            <a:pPr>
              <a:lnSpc>
                <a:spcPct val="100000"/>
              </a:lnSpc>
              <a:spcBef>
                <a:spcPts val="1000"/>
              </a:spcBef>
            </a:pPr>
            <a:r>
              <a:rPr lang="en-US" sz="2400" dirty="0"/>
              <a:t>Working with notebooks on Apache Spark</a:t>
            </a:r>
          </a:p>
          <a:p>
            <a:pPr>
              <a:lnSpc>
                <a:spcPct val="100000"/>
              </a:lnSpc>
              <a:spcBef>
                <a:spcPts val="1000"/>
              </a:spcBef>
            </a:pPr>
            <a:r>
              <a:rPr lang="en-US" sz="2400" dirty="0"/>
              <a:t>Spark SQL</a:t>
            </a:r>
          </a:p>
          <a:p>
            <a:pPr>
              <a:lnSpc>
                <a:spcPct val="100000"/>
              </a:lnSpc>
              <a:spcBef>
                <a:spcPts val="1000"/>
              </a:spcBef>
            </a:pPr>
            <a:r>
              <a:rPr lang="en-US" sz="2400" dirty="0"/>
              <a:t>Running interactive Spark SQL queries </a:t>
            </a:r>
          </a:p>
          <a:p>
            <a:pPr>
              <a:lnSpc>
                <a:spcPct val="100000"/>
              </a:lnSpc>
              <a:spcBef>
                <a:spcPts val="1000"/>
              </a:spcBef>
            </a:pPr>
            <a:r>
              <a:rPr lang="en-US" sz="2400" dirty="0"/>
              <a:t>Working with Hive &amp; Power BI</a:t>
            </a:r>
          </a:p>
        </p:txBody>
      </p:sp>
      <p:sp>
        <p:nvSpPr>
          <p:cNvPr id="2" name="Title 1"/>
          <p:cNvSpPr>
            <a:spLocks noGrp="1"/>
          </p:cNvSpPr>
          <p:nvPr>
            <p:ph type="title"/>
          </p:nvPr>
        </p:nvSpPr>
        <p:spPr>
          <a:xfrm>
            <a:off x="0" y="296897"/>
            <a:ext cx="12163884" cy="917575"/>
          </a:xfrm>
        </p:spPr>
        <p:txBody>
          <a:bodyPr lIns="457200"/>
          <a:lstStyle/>
          <a:p>
            <a:r>
              <a:rPr lang="en-US" sz="4800" dirty="0"/>
              <a:t>Summary of </a:t>
            </a:r>
            <a:br>
              <a:rPr lang="en-US" sz="4800" dirty="0"/>
            </a:br>
            <a:r>
              <a:rPr lang="en-US" sz="4800" dirty="0"/>
              <a:t>Day 1</a:t>
            </a:r>
            <a:endParaRPr lang="en-US" sz="4800" dirty="0">
              <a:solidFill>
                <a:schemeClr val="tx1"/>
              </a:solidFill>
            </a:endParaRPr>
          </a:p>
        </p:txBody>
      </p:sp>
    </p:spTree>
    <p:extLst>
      <p:ext uri="{BB962C8B-B14F-4D97-AF65-F5344CB8AC3E}">
        <p14:creationId xmlns:p14="http://schemas.microsoft.com/office/powerpoint/2010/main" val="1193051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2082"/>
            <a:ext cx="9107675" cy="1298723"/>
          </a:xfrm>
        </p:spPr>
        <p:txBody>
          <a:bodyPr/>
          <a:lstStyle/>
          <a:p>
            <a:r>
              <a:rPr lang="en-US" dirty="0"/>
              <a:t>Day 2 – Spark Streaming and machine learning</a:t>
            </a:r>
            <a:br>
              <a:rPr lang="en-US" dirty="0"/>
            </a:br>
            <a:endParaRPr lang="en-US" dirty="0"/>
          </a:p>
        </p:txBody>
      </p:sp>
      <p:sp>
        <p:nvSpPr>
          <p:cNvPr id="3" name="Slide Number Placeholder 2"/>
          <p:cNvSpPr>
            <a:spLocks noGrp="1"/>
          </p:cNvSpPr>
          <p:nvPr>
            <p:ph type="sldNum" sz="quarter" idx="4294967295"/>
          </p:nvPr>
        </p:nvSpPr>
        <p:spPr>
          <a:xfrm>
            <a:off x="11869738" y="6565900"/>
            <a:ext cx="566737" cy="136525"/>
          </a:xfrm>
          <a:prstGeom prst="rect">
            <a:avLst/>
          </a:prstGeom>
        </p:spPr>
        <p:txBody>
          <a:bodyPr/>
          <a:lstStyle/>
          <a:p>
            <a:fld id="{63863B58-CBB8-49E9-BA96-0A2E095CB188}" type="slidenum">
              <a:rPr>
                <a:solidFill>
                  <a:prstClr val="white"/>
                </a:solidFill>
              </a:rPr>
              <a:pPr/>
              <a:t>81</a:t>
            </a:fld>
            <a:endParaRPr dirty="0">
              <a:solidFill>
                <a:prstClr val="white"/>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16918309"/>
              </p:ext>
            </p:extLst>
          </p:nvPr>
        </p:nvGraphicFramePr>
        <p:xfrm>
          <a:off x="448056" y="2124266"/>
          <a:ext cx="10805986" cy="3947167"/>
        </p:xfrm>
        <a:graphic>
          <a:graphicData uri="http://schemas.openxmlformats.org/drawingml/2006/table">
            <a:tbl>
              <a:tblPr firstRow="1" bandRow="1">
                <a:tableStyleId>{5C22544A-7EE6-4342-B048-85BDC9FD1C3A}</a:tableStyleId>
              </a:tblPr>
              <a:tblGrid>
                <a:gridCol w="2633388">
                  <a:extLst>
                    <a:ext uri="{9D8B030D-6E8A-4147-A177-3AD203B41FA5}">
                      <a16:colId xmlns:a16="http://schemas.microsoft.com/office/drawing/2014/main" val="20000"/>
                    </a:ext>
                  </a:extLst>
                </a:gridCol>
                <a:gridCol w="8172598">
                  <a:extLst>
                    <a:ext uri="{9D8B030D-6E8A-4147-A177-3AD203B41FA5}">
                      <a16:colId xmlns:a16="http://schemas.microsoft.com/office/drawing/2014/main" val="20001"/>
                    </a:ext>
                  </a:extLst>
                </a:gridCol>
              </a:tblGrid>
              <a:tr h="567037">
                <a:tc>
                  <a:txBody>
                    <a:bodyPr/>
                    <a:lstStyle/>
                    <a:p>
                      <a:pPr marL="182880"/>
                      <a:r>
                        <a:rPr lang="en-US" sz="1800" b="1" dirty="0">
                          <a:latin typeface="+mn-lt"/>
                        </a:rPr>
                        <a:t>Time</a:t>
                      </a:r>
                    </a:p>
                  </a:txBody>
                  <a:tcPr marL="93260" marR="93260" marT="46630" marB="46630" anchor="ctr">
                    <a:solidFill>
                      <a:srgbClr val="DC3C00"/>
                    </a:solidFill>
                  </a:tcPr>
                </a:tc>
                <a:tc>
                  <a:txBody>
                    <a:bodyPr/>
                    <a:lstStyle/>
                    <a:p>
                      <a:pPr marL="182880"/>
                      <a:r>
                        <a:rPr lang="en-US" sz="1800" b="1" dirty="0">
                          <a:latin typeface="+mn-lt"/>
                        </a:rPr>
                        <a:t>Title</a:t>
                      </a:r>
                    </a:p>
                  </a:txBody>
                  <a:tcPr marL="93260" marR="93260" marT="46630" marB="46630" anchor="ctr">
                    <a:solidFill>
                      <a:srgbClr val="DC3C00"/>
                    </a:solidFill>
                  </a:tcPr>
                </a:tc>
                <a:extLst>
                  <a:ext uri="{0D108BD9-81ED-4DB2-BD59-A6C34878D82A}">
                    <a16:rowId xmlns:a16="http://schemas.microsoft.com/office/drawing/2014/main"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back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8:15 - 9:15</a:t>
                      </a:r>
                    </a:p>
                  </a:txBody>
                  <a:tcPr marL="91414" marR="91414" marT="45706" marB="45706" anchor="ctr">
                    <a:solidFill>
                      <a:srgbClr val="F2F2F2"/>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Spark Streaming overview</a:t>
                      </a:r>
                    </a:p>
                  </a:txBody>
                  <a:tcPr marL="91414" marR="91414" marT="45706" marB="45706" anchor="ctr">
                    <a:solidFill>
                      <a:srgbClr val="F2F2F2"/>
                    </a:solidFill>
                  </a:tcPr>
                </a:tc>
                <a:extLst>
                  <a:ext uri="{0D108BD9-81ED-4DB2-BD59-A6C34878D82A}">
                    <a16:rowId xmlns:a16="http://schemas.microsoft.com/office/drawing/2014/main"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9:15 - 10:00</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Spark Streaming with Event Hubs and Scala applications</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10:00 - 10:15</a:t>
                      </a:r>
                    </a:p>
                  </a:txBody>
                  <a:tcPr marL="91414" marR="91414" marT="45706" marB="45706" anchor="ctr">
                    <a:solidFill>
                      <a:srgbClr val="F2F2F2"/>
                    </a:solidFill>
                  </a:tcPr>
                </a:tc>
                <a:tc>
                  <a:txBody>
                    <a:bodyPr/>
                    <a:lstStyle/>
                    <a:p>
                      <a:r>
                        <a:rPr lang="en-US" sz="1800" dirty="0"/>
                        <a:t>Break</a:t>
                      </a:r>
                    </a:p>
                  </a:txBody>
                  <a:tcPr marL="91414" marR="91414" marT="45706" marB="45706" anchor="ctr">
                    <a:solidFill>
                      <a:srgbClr val="F2F2F2"/>
                    </a:solidFill>
                  </a:tcPr>
                </a:tc>
                <a:extLst>
                  <a:ext uri="{0D108BD9-81ED-4DB2-BD59-A6C34878D82A}">
                    <a16:rowId xmlns:a16="http://schemas.microsoft.com/office/drawing/2014/main"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10:15 - 11:00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Machine learning with Spark </a:t>
                      </a:r>
                      <a:r>
                        <a:rPr lang="en-US" sz="1800" dirty="0" err="1">
                          <a:solidFill>
                            <a:schemeClr val="tx1"/>
                          </a:solidFill>
                        </a:rPr>
                        <a:t>MLlib</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Building applications with Spark</a:t>
                      </a:r>
                      <a:r>
                        <a:rPr lang="en-US" sz="1800" baseline="0" dirty="0">
                          <a:solidFill>
                            <a:schemeClr val="tx1"/>
                          </a:solidFill>
                        </a:rPr>
                        <a:t> </a:t>
                      </a:r>
                      <a:r>
                        <a:rPr lang="en-US" sz="1800" baseline="0" dirty="0" err="1">
                          <a:solidFill>
                            <a:schemeClr val="tx1"/>
                          </a:solidFill>
                        </a:rPr>
                        <a:t>MLlib</a:t>
                      </a:r>
                      <a:endParaRPr lang="en-US" sz="1800" dirty="0">
                        <a:solidFill>
                          <a:schemeClr val="tx1"/>
                        </a:solidFill>
                      </a:endParaRPr>
                    </a:p>
                  </a:txBody>
                  <a:tcPr marL="91414" marR="91414" marT="45706" marB="45706" anchor="ctr">
                    <a:solidFill>
                      <a:srgbClr val="F2F2F2"/>
                    </a:solidFill>
                  </a:tcPr>
                </a:tc>
                <a:extLst>
                  <a:ext uri="{0D108BD9-81ED-4DB2-BD59-A6C34878D82A}">
                    <a16:rowId xmlns:a16="http://schemas.microsoft.com/office/drawing/2014/main"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Apache Spark in Azure HDInsight</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12:30 – 12:45</a:t>
                      </a:r>
                    </a:p>
                  </a:txBody>
                  <a:tcPr marL="91414" marR="91414" marT="45706" marB="45706" anchor="ctr">
                    <a:solidFill>
                      <a:schemeClr val="bg1">
                        <a:lumMod val="95000"/>
                      </a:schemeClr>
                    </a:solidFill>
                  </a:tcPr>
                </a:tc>
                <a:tc>
                  <a:txBody>
                    <a:bodyPr/>
                    <a:lstStyle/>
                    <a:p>
                      <a:pPr>
                        <a:spcBef>
                          <a:spcPts val="300"/>
                        </a:spcBef>
                        <a:spcAft>
                          <a:spcPts val="300"/>
                        </a:spcAft>
                      </a:pPr>
                      <a:r>
                        <a:rPr lang="en-US" sz="1800" dirty="0">
                          <a:solidFill>
                            <a:schemeClr val="tx1"/>
                          </a:solidFill>
                        </a:rPr>
                        <a:t>R Server on HDInsight with Apache Spark</a:t>
                      </a:r>
                    </a:p>
                  </a:txBody>
                  <a:tcPr marL="91414" marR="91414" marT="45706" marB="45706" anchor="ctr">
                    <a:solidFill>
                      <a:schemeClr val="bg1">
                        <a:lumMod val="95000"/>
                      </a:schemeClr>
                    </a:solidFill>
                  </a:tcPr>
                </a:tc>
                <a:extLst>
                  <a:ext uri="{0D108BD9-81ED-4DB2-BD59-A6C34878D82A}">
                    <a16:rowId xmlns:a16="http://schemas.microsoft.com/office/drawing/2014/main" val="1001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12:45 - 1:00</a:t>
                      </a:r>
                    </a:p>
                  </a:txBody>
                  <a:tcPr marL="91414" marR="91414" marT="45706" marB="45706" anchor="ctr">
                    <a:solidFill>
                      <a:schemeClr val="bg2">
                        <a:lumMod val="90000"/>
                      </a:schemeClr>
                    </a:solidFill>
                  </a:tcPr>
                </a:tc>
                <a:tc>
                  <a:txBody>
                    <a:bodyPr/>
                    <a:lstStyle/>
                    <a:p>
                      <a:pPr>
                        <a:spcBef>
                          <a:spcPts val="300"/>
                        </a:spcBef>
                        <a:spcAft>
                          <a:spcPts val="300"/>
                        </a:spcAft>
                      </a:pPr>
                      <a:r>
                        <a:rPr lang="en-US" sz="1800" dirty="0">
                          <a:solidFill>
                            <a:schemeClr val="tx1"/>
                          </a:solidFill>
                        </a:rPr>
                        <a:t>Day Two and final wrap-up</a:t>
                      </a:r>
                    </a:p>
                  </a:txBody>
                  <a:tcPr marL="91414" marR="91414" marT="45706" marB="45706" anchor="ctr">
                    <a:solidFill>
                      <a:schemeClr val="bg2">
                        <a:lumMod val="90000"/>
                      </a:schemeClr>
                    </a:solidFill>
                  </a:tcPr>
                </a:tc>
                <a:extLst>
                  <a:ext uri="{0D108BD9-81ED-4DB2-BD59-A6C34878D82A}">
                    <a16:rowId xmlns:a16="http://schemas.microsoft.com/office/drawing/2014/main" val="10009"/>
                  </a:ext>
                </a:extLst>
              </a:tr>
            </a:tbl>
          </a:graphicData>
        </a:graphic>
      </p:graphicFrame>
      <p:grpSp>
        <p:nvGrpSpPr>
          <p:cNvPr id="8" name="Group 4"/>
          <p:cNvGrpSpPr>
            <a:grpSpLocks noChangeAspect="1"/>
          </p:cNvGrpSpPr>
          <p:nvPr/>
        </p:nvGrpSpPr>
        <p:grpSpPr bwMode="auto">
          <a:xfrm>
            <a:off x="10771431" y="578805"/>
            <a:ext cx="495512" cy="469619"/>
            <a:chOff x="6107" y="91"/>
            <a:chExt cx="842" cy="798"/>
          </a:xfrm>
        </p:grpSpPr>
        <p:sp>
          <p:nvSpPr>
            <p:cNvPr id="9"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Rectangle 25"/>
          <p:cNvSpPr/>
          <p:nvPr/>
        </p:nvSpPr>
        <p:spPr>
          <a:xfrm>
            <a:off x="9723852" y="582768"/>
            <a:ext cx="1003801" cy="461665"/>
          </a:xfrm>
          <a:prstGeom prst="rect">
            <a:avLst/>
          </a:prstGeom>
        </p:spPr>
        <p:txBody>
          <a:bodyPr wrap="none">
            <a:spAutoFit/>
          </a:bodyPr>
          <a:lstStyle/>
          <a:p>
            <a:r>
              <a:rPr lang="en-US" sz="2400" b="1" dirty="0">
                <a:solidFill>
                  <a:schemeClr val="tx2"/>
                </a:solidFill>
              </a:rPr>
              <a:t>Day 2</a:t>
            </a:r>
            <a:endParaRPr lang="en-US" sz="2400" dirty="0">
              <a:solidFill>
                <a:schemeClr val="tx2"/>
              </a:solidFill>
            </a:endParaRPr>
          </a:p>
        </p:txBody>
      </p:sp>
    </p:spTree>
    <p:extLst>
      <p:ext uri="{BB962C8B-B14F-4D97-AF65-F5344CB8AC3E}">
        <p14:creationId xmlns:p14="http://schemas.microsoft.com/office/powerpoint/2010/main" val="2513906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24403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489"/>
            <a:ext cx="12210580" cy="946413"/>
          </a:xfrm>
        </p:spPr>
        <p:txBody>
          <a:bodyPr lIns="457200"/>
          <a:lstStyle/>
          <a:p>
            <a:r>
              <a:rPr lang="en-US" dirty="0"/>
              <a:t>Apache Spark: A unified framework</a:t>
            </a:r>
          </a:p>
        </p:txBody>
      </p:sp>
      <p:sp>
        <p:nvSpPr>
          <p:cNvPr id="18" name="Rectangle 17"/>
          <p:cNvSpPr/>
          <p:nvPr/>
        </p:nvSpPr>
        <p:spPr>
          <a:xfrm>
            <a:off x="0" y="1229355"/>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grpSp>
        <p:nvGrpSpPr>
          <p:cNvPr id="23" name="Group 22"/>
          <p:cNvGrpSpPr/>
          <p:nvPr/>
        </p:nvGrpSpPr>
        <p:grpSpPr>
          <a:xfrm>
            <a:off x="1274926" y="2245346"/>
            <a:ext cx="9898618" cy="3332123"/>
            <a:chOff x="1274926" y="2245346"/>
            <a:chExt cx="9898618" cy="3332123"/>
          </a:xfrm>
        </p:grpSpPr>
        <p:sp>
          <p:nvSpPr>
            <p:cNvPr id="8" name="Rounded Rectangle 7"/>
            <p:cNvSpPr/>
            <p:nvPr/>
          </p:nvSpPr>
          <p:spPr bwMode="auto">
            <a:xfrm>
              <a:off x="1274926" y="4538885"/>
              <a:ext cx="9898618" cy="45720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Spark core engine</a:t>
              </a:r>
            </a:p>
          </p:txBody>
        </p:sp>
        <p:grpSp>
          <p:nvGrpSpPr>
            <p:cNvPr id="4" name="Group 3"/>
            <p:cNvGrpSpPr/>
            <p:nvPr/>
          </p:nvGrpSpPr>
          <p:grpSpPr>
            <a:xfrm>
              <a:off x="1286963" y="2245346"/>
              <a:ext cx="2481580" cy="2294279"/>
              <a:chOff x="1205221" y="2244605"/>
              <a:chExt cx="2481580" cy="2294279"/>
            </a:xfrm>
          </p:grpSpPr>
          <p:sp>
            <p:nvSpPr>
              <p:cNvPr id="9" name="Pentagon 8"/>
              <p:cNvSpPr/>
              <p:nvPr/>
            </p:nvSpPr>
            <p:spPr bwMode="auto">
              <a:xfrm rot="5400000">
                <a:off x="1292522" y="2157305"/>
                <a:ext cx="2294278" cy="2468880"/>
              </a:xfrm>
              <a:prstGeom prst="homePlate">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1215630" y="2244605"/>
                <a:ext cx="2471171" cy="1141533"/>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SQL</a:t>
                </a:r>
              </a:p>
              <a:p>
                <a:pPr algn="ctr" defTabSz="932597">
                  <a:lnSpc>
                    <a:spcPct val="90000"/>
                  </a:lnSpc>
                  <a:spcAft>
                    <a:spcPts val="612"/>
                  </a:spcAft>
                </a:pPr>
                <a:r>
                  <a:rPr lang="en-US" sz="1428" i="1" dirty="0">
                    <a:solidFill>
                      <a:srgbClr val="FFFFFF"/>
                    </a:solidFill>
                  </a:rPr>
                  <a:t>Interactive</a:t>
                </a:r>
                <a:br>
                  <a:rPr lang="en-US" sz="1428" i="1" dirty="0">
                    <a:solidFill>
                      <a:srgbClr val="FFFFFF"/>
                    </a:solidFill>
                  </a:rPr>
                </a:br>
                <a:r>
                  <a:rPr lang="en-US" sz="1428" i="1" dirty="0">
                    <a:solidFill>
                      <a:srgbClr val="FFFFFF"/>
                    </a:solidFill>
                  </a:rPr>
                  <a:t>queries</a:t>
                </a:r>
                <a:endParaRPr lang="en-US" sz="1632" i="1" dirty="0">
                  <a:solidFill>
                    <a:srgbClr val="FFFFFF"/>
                  </a:solidFill>
                </a:endParaRPr>
              </a:p>
            </p:txBody>
          </p:sp>
        </p:grpSp>
        <p:grpSp>
          <p:nvGrpSpPr>
            <p:cNvPr id="7" name="Group 6"/>
            <p:cNvGrpSpPr/>
            <p:nvPr/>
          </p:nvGrpSpPr>
          <p:grpSpPr>
            <a:xfrm>
              <a:off x="3749358" y="2245346"/>
              <a:ext cx="2480080" cy="2294279"/>
              <a:chOff x="3802399" y="2244605"/>
              <a:chExt cx="2480080" cy="2294279"/>
            </a:xfrm>
          </p:grpSpPr>
          <p:sp>
            <p:nvSpPr>
              <p:cNvPr id="10" name="Pentagon 9"/>
              <p:cNvSpPr/>
              <p:nvPr/>
            </p:nvSpPr>
            <p:spPr bwMode="auto">
              <a:xfrm rot="5400000">
                <a:off x="3889700" y="2157305"/>
                <a:ext cx="2294278" cy="2468880"/>
              </a:xfrm>
              <a:prstGeom prst="homePlate">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4" name="TextBox 13"/>
              <p:cNvSpPr txBox="1"/>
              <p:nvPr/>
            </p:nvSpPr>
            <p:spPr>
              <a:xfrm>
                <a:off x="3812809" y="2244605"/>
                <a:ext cx="2469670" cy="1141533"/>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a:t>
                </a:r>
                <a:br>
                  <a:rPr lang="en-US" sz="1836" dirty="0">
                    <a:solidFill>
                      <a:srgbClr val="FFFFFF"/>
                    </a:solidFill>
                  </a:rPr>
                </a:br>
                <a:r>
                  <a:rPr lang="en-US" sz="1836" dirty="0">
                    <a:solidFill>
                      <a:srgbClr val="FFFFFF"/>
                    </a:solidFill>
                  </a:rPr>
                  <a:t>Streaming</a:t>
                </a:r>
              </a:p>
              <a:p>
                <a:pPr algn="ctr" defTabSz="932597">
                  <a:lnSpc>
                    <a:spcPct val="90000"/>
                  </a:lnSpc>
                  <a:spcAft>
                    <a:spcPts val="612"/>
                  </a:spcAft>
                </a:pPr>
                <a:r>
                  <a:rPr lang="en-US" sz="1428" i="1" dirty="0">
                    <a:solidFill>
                      <a:srgbClr val="FFFFFF"/>
                    </a:solidFill>
                  </a:rPr>
                  <a:t>Stream processing</a:t>
                </a:r>
                <a:endParaRPr lang="en-US" sz="1632" i="1" dirty="0">
                  <a:solidFill>
                    <a:srgbClr val="FFFFFF"/>
                  </a:solidFill>
                </a:endParaRPr>
              </a:p>
            </p:txBody>
          </p:sp>
        </p:grpSp>
        <p:grpSp>
          <p:nvGrpSpPr>
            <p:cNvPr id="21" name="Group 20"/>
            <p:cNvGrpSpPr/>
            <p:nvPr/>
          </p:nvGrpSpPr>
          <p:grpSpPr>
            <a:xfrm>
              <a:off x="6216781" y="2245346"/>
              <a:ext cx="2470380" cy="2294280"/>
              <a:chOff x="6297006" y="2244605"/>
              <a:chExt cx="2470380" cy="2294280"/>
            </a:xfrm>
          </p:grpSpPr>
          <p:sp>
            <p:nvSpPr>
              <p:cNvPr id="11" name="Pentagon 10"/>
              <p:cNvSpPr/>
              <p:nvPr/>
            </p:nvSpPr>
            <p:spPr bwMode="auto">
              <a:xfrm rot="5400000">
                <a:off x="6385807" y="2157306"/>
                <a:ext cx="2294278" cy="2468880"/>
              </a:xfrm>
              <a:prstGeom prst="homePlate">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5" name="TextBox 14"/>
              <p:cNvSpPr txBox="1"/>
              <p:nvPr/>
            </p:nvSpPr>
            <p:spPr>
              <a:xfrm>
                <a:off x="6297006" y="2244605"/>
                <a:ext cx="2468090" cy="1141533"/>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MLlib</a:t>
                </a:r>
              </a:p>
              <a:p>
                <a:pPr algn="ctr" defTabSz="932597">
                  <a:lnSpc>
                    <a:spcPct val="90000"/>
                  </a:lnSpc>
                  <a:spcAft>
                    <a:spcPts val="612"/>
                  </a:spcAft>
                </a:pPr>
                <a:r>
                  <a:rPr lang="en-US" sz="1428" i="1" dirty="0">
                    <a:solidFill>
                      <a:srgbClr val="FFFFFF"/>
                    </a:solidFill>
                  </a:rPr>
                  <a:t>Machine</a:t>
                </a:r>
                <a:br>
                  <a:rPr lang="en-US" sz="1428" i="1" dirty="0">
                    <a:solidFill>
                      <a:srgbClr val="FFFFFF"/>
                    </a:solidFill>
                  </a:rPr>
                </a:br>
                <a:r>
                  <a:rPr lang="en-US" sz="1428" i="1" dirty="0">
                    <a:solidFill>
                      <a:srgbClr val="FFFFFF"/>
                    </a:solidFill>
                  </a:rPr>
                  <a:t>learning</a:t>
                </a:r>
                <a:endParaRPr lang="en-US" sz="1632" i="1" dirty="0">
                  <a:solidFill>
                    <a:srgbClr val="FFFFFF"/>
                  </a:solidFill>
                </a:endParaRPr>
              </a:p>
            </p:txBody>
          </p:sp>
        </p:grpSp>
        <p:grpSp>
          <p:nvGrpSpPr>
            <p:cNvPr id="22" name="Group 21"/>
            <p:cNvGrpSpPr/>
            <p:nvPr/>
          </p:nvGrpSpPr>
          <p:grpSpPr>
            <a:xfrm>
              <a:off x="8687030" y="2245346"/>
              <a:ext cx="2468970" cy="2296660"/>
              <a:chOff x="9013540" y="2244605"/>
              <a:chExt cx="2468970" cy="2296660"/>
            </a:xfrm>
          </p:grpSpPr>
          <p:sp>
            <p:nvSpPr>
              <p:cNvPr id="12" name="Pentagon 11"/>
              <p:cNvSpPr/>
              <p:nvPr/>
            </p:nvSpPr>
            <p:spPr bwMode="auto">
              <a:xfrm rot="5400000">
                <a:off x="9100841" y="2159686"/>
                <a:ext cx="2294278" cy="2468880"/>
              </a:xfrm>
              <a:prstGeom prst="homePlat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9014421" y="2244605"/>
                <a:ext cx="2468089" cy="1141533"/>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GraphX</a:t>
                </a:r>
              </a:p>
              <a:p>
                <a:pPr algn="ctr" defTabSz="932597">
                  <a:lnSpc>
                    <a:spcPct val="90000"/>
                  </a:lnSpc>
                  <a:spcAft>
                    <a:spcPts val="612"/>
                  </a:spcAft>
                </a:pPr>
                <a:r>
                  <a:rPr lang="en-US" sz="1428" i="1" dirty="0">
                    <a:solidFill>
                      <a:srgbClr val="FFFFFF"/>
                    </a:solidFill>
                  </a:rPr>
                  <a:t>Graph</a:t>
                </a:r>
                <a:br>
                  <a:rPr lang="en-US" sz="1428" i="1" dirty="0">
                    <a:solidFill>
                      <a:srgbClr val="FFFFFF"/>
                    </a:solidFill>
                  </a:rPr>
                </a:br>
                <a:r>
                  <a:rPr lang="en-US" sz="1428" i="1" dirty="0">
                    <a:solidFill>
                      <a:srgbClr val="FFFFFF"/>
                    </a:solidFill>
                  </a:rPr>
                  <a:t>computation</a:t>
                </a:r>
                <a:endParaRPr lang="en-US" sz="1632" i="1" dirty="0">
                  <a:solidFill>
                    <a:srgbClr val="FFFFFF"/>
                  </a:solidFill>
                </a:endParaRPr>
              </a:p>
            </p:txBody>
          </p:sp>
        </p:grpSp>
        <p:sp>
          <p:nvSpPr>
            <p:cNvPr id="5" name="Rectangle 4"/>
            <p:cNvSpPr/>
            <p:nvPr/>
          </p:nvSpPr>
          <p:spPr bwMode="auto">
            <a:xfrm>
              <a:off x="1274926" y="5120269"/>
              <a:ext cx="3218688" cy="45720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Yarn</a:t>
              </a:r>
            </a:p>
          </p:txBody>
        </p:sp>
        <p:sp>
          <p:nvSpPr>
            <p:cNvPr id="19" name="Rectangle 18"/>
            <p:cNvSpPr/>
            <p:nvPr/>
          </p:nvSpPr>
          <p:spPr bwMode="auto">
            <a:xfrm>
              <a:off x="4614891" y="5120269"/>
              <a:ext cx="3218688" cy="45720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Mesos</a:t>
              </a:r>
            </a:p>
          </p:txBody>
        </p:sp>
        <p:sp>
          <p:nvSpPr>
            <p:cNvPr id="20" name="Rectangle 19"/>
            <p:cNvSpPr/>
            <p:nvPr/>
          </p:nvSpPr>
          <p:spPr bwMode="auto">
            <a:xfrm>
              <a:off x="7954856" y="5120269"/>
              <a:ext cx="3218688" cy="45720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Standalone scheduler</a:t>
              </a:r>
            </a:p>
          </p:txBody>
        </p:sp>
      </p:grpSp>
      <p:sp>
        <p:nvSpPr>
          <p:cNvPr id="24" name="Rectangle 23"/>
          <p:cNvSpPr/>
          <p:nvPr/>
        </p:nvSpPr>
        <p:spPr bwMode="auto">
          <a:xfrm>
            <a:off x="1274926" y="5678036"/>
            <a:ext cx="4954512" cy="45720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HDFS</a:t>
            </a:r>
          </a:p>
        </p:txBody>
      </p:sp>
      <p:sp>
        <p:nvSpPr>
          <p:cNvPr id="25" name="Rectangle 24"/>
          <p:cNvSpPr/>
          <p:nvPr/>
        </p:nvSpPr>
        <p:spPr bwMode="auto">
          <a:xfrm>
            <a:off x="6307810" y="5678036"/>
            <a:ext cx="4848100" cy="457200"/>
          </a:xfrm>
          <a:prstGeom prst="rect">
            <a:avLst/>
          </a:prstGeom>
          <a:solidFill>
            <a:srgbClr val="AC2D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Azure Data Lake Store, Blob Storage</a:t>
            </a:r>
          </a:p>
        </p:txBody>
      </p:sp>
      <p:cxnSp>
        <p:nvCxnSpPr>
          <p:cNvPr id="6" name="Straight Arrow Connector 5"/>
          <p:cNvCxnSpPr>
            <a:cxnSpLocks/>
          </p:cNvCxnSpPr>
          <p:nvPr/>
        </p:nvCxnSpPr>
        <p:spPr>
          <a:xfrm>
            <a:off x="4643766" y="5906636"/>
            <a:ext cx="267143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122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5.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6.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7.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482F2F24-BB41-4CDC-8A3D-AC4FBCC74BA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14382</TotalTime>
  <Words>15759</Words>
  <Application>Microsoft Office PowerPoint</Application>
  <PresentationFormat>Custom</PresentationFormat>
  <Paragraphs>1103</Paragraphs>
  <Slides>82</Slides>
  <Notes>59</Notes>
  <HiddenSlides>0</HiddenSlides>
  <MMClips>0</MMClips>
  <ScaleCrop>false</ScaleCrop>
  <HeadingPairs>
    <vt:vector size="8" baseType="variant">
      <vt:variant>
        <vt:lpstr>Fonts Used</vt:lpstr>
      </vt:variant>
      <vt:variant>
        <vt:i4>15</vt:i4>
      </vt:variant>
      <vt:variant>
        <vt:lpstr>Theme</vt:lpstr>
      </vt:variant>
      <vt:variant>
        <vt:i4>17</vt:i4>
      </vt:variant>
      <vt:variant>
        <vt:lpstr>Embedded OLE Servers</vt:lpstr>
      </vt:variant>
      <vt:variant>
        <vt:i4>1</vt:i4>
      </vt:variant>
      <vt:variant>
        <vt:lpstr>Slide Titles</vt:lpstr>
      </vt:variant>
      <vt:variant>
        <vt:i4>82</vt:i4>
      </vt:variant>
    </vt:vector>
  </HeadingPairs>
  <TitlesOfParts>
    <vt:vector size="115" baseType="lpstr">
      <vt:lpstr>ＭＳ Ｐゴシック</vt:lpstr>
      <vt:lpstr>ＭＳ Ｐゴシック</vt:lpstr>
      <vt:lpstr>Arial</vt:lpstr>
      <vt:lpstr>Arial Black</vt:lpstr>
      <vt:lpstr>Calibri</vt:lpstr>
      <vt:lpstr>Calibri Light</vt:lpstr>
      <vt:lpstr>Consolas</vt:lpstr>
      <vt:lpstr>Segoe</vt:lpstr>
      <vt:lpstr>Segoe Pro</vt:lpstr>
      <vt:lpstr>Segoe Pro Light</vt:lpstr>
      <vt:lpstr>Segoe Semibold</vt:lpstr>
      <vt:lpstr>Segoe UI</vt:lpstr>
      <vt:lpstr>Segoe UI Light</vt:lpstr>
      <vt:lpstr>Segoe UI Semibold</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Theme1</vt:lpstr>
      <vt:lpstr>1_Theme1</vt:lpstr>
      <vt:lpstr>3_Theme1</vt:lpstr>
      <vt:lpstr>2_Windows Server</vt:lpstr>
      <vt:lpstr>1_Data Insights</vt:lpstr>
      <vt:lpstr>think-cell Slide</vt:lpstr>
      <vt:lpstr>Big Data: Apache Spark on HDInsight</vt:lpstr>
      <vt:lpstr>Introduction</vt:lpstr>
      <vt:lpstr>Agenda – Apache Spark</vt:lpstr>
      <vt:lpstr>Agenda – Apache Spark</vt:lpstr>
      <vt:lpstr>PowerPoint Presentation</vt:lpstr>
      <vt:lpstr>Apache Spark overview</vt:lpstr>
      <vt:lpstr>PowerPoint Presentation</vt:lpstr>
      <vt:lpstr>A unified framework</vt:lpstr>
      <vt:lpstr>Apache Spark: A unified framework</vt:lpstr>
      <vt:lpstr>Apache Spark benefits</vt:lpstr>
      <vt:lpstr>Advantages of a unified platform</vt:lpstr>
      <vt:lpstr>Apache Spark and Hadoop</vt:lpstr>
      <vt:lpstr>Spark integrates well with Hadoop</vt:lpstr>
      <vt:lpstr>Performance and architecture</vt:lpstr>
      <vt:lpstr>Faster data, faster results</vt:lpstr>
      <vt:lpstr>What makes Spark fast?</vt:lpstr>
      <vt:lpstr>Spark cluster architecture</vt:lpstr>
      <vt:lpstr>The Spark cluster architecture driver</vt:lpstr>
      <vt:lpstr>Demo</vt:lpstr>
      <vt:lpstr>PowerPoint Presentation</vt:lpstr>
      <vt:lpstr>Use cases</vt:lpstr>
      <vt:lpstr>Apache Spark use cases</vt:lpstr>
      <vt:lpstr>PowerPoint Presentation</vt:lpstr>
      <vt:lpstr>Working with RDDs</vt:lpstr>
      <vt:lpstr>PowerPoint Presentation</vt:lpstr>
      <vt:lpstr>RDDs</vt:lpstr>
      <vt:lpstr>Core abstraction: RDDs</vt:lpstr>
      <vt:lpstr>RDD operations</vt:lpstr>
      <vt:lpstr>RDDs: Transformations and actions</vt:lpstr>
      <vt:lpstr>Transformations and actions: Sample code</vt:lpstr>
      <vt:lpstr>RDD transformations</vt:lpstr>
      <vt:lpstr>RDD actions</vt:lpstr>
      <vt:lpstr>RDD persistence options</vt:lpstr>
      <vt:lpstr>Accumulators</vt:lpstr>
      <vt:lpstr>Core concept: Accumulators</vt:lpstr>
      <vt:lpstr>Hands-on lab</vt:lpstr>
      <vt:lpstr>PowerPoint Presentation</vt:lpstr>
      <vt:lpstr>Working with notebooks on Apache Spark</vt:lpstr>
      <vt:lpstr>PowerPoint Presentation</vt:lpstr>
      <vt:lpstr>Notebooks overview</vt:lpstr>
      <vt:lpstr>Developing Spark apps with notebooks</vt:lpstr>
      <vt:lpstr>Jupyter</vt:lpstr>
      <vt:lpstr>Jupyter </vt:lpstr>
      <vt:lpstr>Zeppelin</vt:lpstr>
      <vt:lpstr>Zeppelin architecture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Spark SQL</vt:lpstr>
      <vt:lpstr>PowerPoint Presentation</vt:lpstr>
      <vt:lpstr>Overview</vt:lpstr>
      <vt:lpstr>Spark SQL overview</vt:lpstr>
      <vt:lpstr>Spark SQL overview</vt:lpstr>
      <vt:lpstr>SQLContext and HiveContext</vt:lpstr>
      <vt:lpstr>DataFrames</vt:lpstr>
      <vt:lpstr>Core abstraction: DataFrames</vt:lpstr>
      <vt:lpstr>Creating DataFrames from data sources</vt:lpstr>
      <vt:lpstr>Creating DataFrames from RDDs</vt:lpstr>
      <vt:lpstr>DataFrame operations</vt:lpstr>
      <vt:lpstr>Tables and queries</vt:lpstr>
      <vt:lpstr>Tables and queries</vt:lpstr>
      <vt:lpstr>Hive tables</vt:lpstr>
      <vt:lpstr>Demo</vt:lpstr>
      <vt:lpstr>PowerPoint Presentation</vt:lpstr>
      <vt:lpstr>PowerPoint Presentation</vt:lpstr>
      <vt:lpstr>PowerPoint Presentation</vt:lpstr>
      <vt:lpstr>PowerPoint Presentation</vt:lpstr>
      <vt:lpstr>PowerPoint Presentation</vt:lpstr>
      <vt:lpstr>PowerPoint Presentation</vt:lpstr>
      <vt:lpstr>Hands-on lab</vt:lpstr>
      <vt:lpstr>PowerPoint Presentation</vt:lpstr>
      <vt:lpstr>Hands-on lab</vt:lpstr>
      <vt:lpstr>PowerPoint Presentation</vt:lpstr>
      <vt:lpstr>Big Data: Apache Spark  wrap-up</vt:lpstr>
      <vt:lpstr>Summary of  Day 1</vt:lpstr>
      <vt:lpstr>Day 2 – Spark Streaming and machine learning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1097</cp:revision>
  <dcterms:created xsi:type="dcterms:W3CDTF">2013-10-14T18:44:32Z</dcterms:created>
  <dcterms:modified xsi:type="dcterms:W3CDTF">2017-01-20T09:25:18Z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